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media/image16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468" r:id="rId3"/>
    <p:sldId id="284" r:id="rId4"/>
    <p:sldId id="374" r:id="rId5"/>
    <p:sldId id="286" r:id="rId6"/>
    <p:sldId id="459" r:id="rId7"/>
    <p:sldId id="457" r:id="rId8"/>
    <p:sldId id="458" r:id="rId9"/>
    <p:sldId id="460" r:id="rId10"/>
    <p:sldId id="461" r:id="rId11"/>
    <p:sldId id="419" r:id="rId12"/>
    <p:sldId id="264" r:id="rId13"/>
    <p:sldId id="456" r:id="rId14"/>
    <p:sldId id="462" r:id="rId15"/>
    <p:sldId id="471" r:id="rId16"/>
    <p:sldId id="256" r:id="rId17"/>
    <p:sldId id="472" r:id="rId18"/>
    <p:sldId id="473" r:id="rId19"/>
    <p:sldId id="259" r:id="rId20"/>
    <p:sldId id="260" r:id="rId21"/>
    <p:sldId id="261" r:id="rId22"/>
    <p:sldId id="262" r:id="rId23"/>
    <p:sldId id="263" r:id="rId24"/>
    <p:sldId id="474" r:id="rId25"/>
    <p:sldId id="265" r:id="rId26"/>
    <p:sldId id="266" r:id="rId27"/>
    <p:sldId id="267" r:id="rId28"/>
    <p:sldId id="268" r:id="rId29"/>
    <p:sldId id="271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7F7F7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Incidence</a:t>
            </a:r>
            <a:r>
              <a:rPr lang="en-US" baseline="0" dirty="0"/>
              <a:t> of Poverty and Gini Coefficient, South Africa: 2008 &amp; 2015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Headcount Poverty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2008</c:v>
                </c:pt>
                <c:pt idx="1">
                  <c:v>2015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0.47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71-4066-BD20-E444E5023D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A71-4066-BD20-E444E5023D08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71-4066-BD20-E444E5023D08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2008</c:v>
                </c:pt>
                <c:pt idx="1">
                  <c:v>2015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0.64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71-4066-BD20-E444E5023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9824688"/>
        <c:axId val="1379709392"/>
      </c:barChart>
      <c:catAx>
        <c:axId val="137982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709392"/>
        <c:crosses val="autoZero"/>
        <c:auto val="1"/>
        <c:lblAlgn val="ctr"/>
        <c:lblOffset val="100"/>
        <c:noMultiLvlLbl val="0"/>
      </c:catAx>
      <c:valAx>
        <c:axId val="137970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82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6DF9-F0A8-42C4-8073-753FE7A813F5}" type="datetimeFigureOut">
              <a:rPr lang="en-AU" smtClean="0"/>
              <a:t>29/06/2021</a:t>
            </a:fld>
            <a:endParaRPr lang="en-AU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AU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84118-C42D-41FE-A410-D319179E407E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532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6BCE6-AA57-4056-8514-2D748E50D0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6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6BCE6-AA57-4056-8514-2D748E50D0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1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46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38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68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D958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4602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252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17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48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28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29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17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05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25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51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05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rikakm@uj.ac.z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fricanminds.co.za/dd-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rikakm@uj.ac.za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aroon.bhorat@uct.ac.z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88" y="5596524"/>
            <a:ext cx="3979657" cy="869664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0" y="1777818"/>
            <a:ext cx="121920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ctr"/>
            <a:r>
              <a:rPr kumimoji="0" lang="nl-N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Impact of </a:t>
            </a:r>
            <a:r>
              <a:rPr kumimoji="0" lang="nl-NL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Science</a:t>
            </a:r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Conference </a:t>
            </a:r>
            <a:r>
              <a:rPr lang="nl-NL" sz="3600" i="1" dirty="0" err="1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the</a:t>
            </a:r>
            <a:r>
              <a:rPr lang="nl-NL" sz="3600" i="1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Parallel </a:t>
            </a:r>
            <a:r>
              <a:rPr lang="nl-NL" sz="3600" i="1" dirty="0" err="1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Session</a:t>
            </a:r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on: </a:t>
            </a:r>
            <a:endParaRPr kumimoji="0" lang="nl-NL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Enhancing Inclusive Economic Growth </a:t>
            </a:r>
            <a:endParaRPr kumimoji="0" lang="nl-NL" sz="4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2203274" y="4678426"/>
            <a:ext cx="778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23</a:t>
            </a:r>
            <a:r>
              <a:rPr lang="en-US" sz="2400" b="1" baseline="30000" dirty="0">
                <a:solidFill>
                  <a:prstClr val="black"/>
                </a:solidFill>
                <a:latin typeface="Garamond" panose="02020404030301010803" pitchFamily="18" charset="0"/>
              </a:rPr>
              <a:t>rd</a:t>
            </a:r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 June, 2021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977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4A7BEAE7-AF3B-42A4-9327-6737A443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25128" cy="1188720"/>
          </a:xfrm>
          <a:solidFill>
            <a:srgbClr val="00206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600" cap="none" dirty="0">
                <a:solidFill>
                  <a:schemeClr val="bg1"/>
                </a:solidFill>
              </a:rPr>
              <a:t>Second-Order Outcomes: Unequal Growth</a:t>
            </a:r>
          </a:p>
        </p:txBody>
      </p:sp>
      <p:graphicFrame>
        <p:nvGraphicFramePr>
          <p:cNvPr id="20" name="Content Placeholder 9">
            <a:extLst>
              <a:ext uri="{FF2B5EF4-FFF2-40B4-BE49-F238E27FC236}">
                <a16:creationId xmlns:a16="http://schemas.microsoft.com/office/drawing/2014/main" id="{7B4CF325-2E2D-4080-B1DE-540F2C1096ED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87676" y="2311440"/>
          <a:ext cx="5640514" cy="434621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47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7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3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787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1995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2010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4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With Grant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Without Grant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Diff.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With Grant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Without Grant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Diff.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77">
                <a:tc>
                  <a:txBody>
                    <a:bodyPr/>
                    <a:lstStyle/>
                    <a:p>
                      <a:pPr algn="l" fontAlgn="ctr"/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By Race of HH Head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8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African 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0.587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0.633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0.046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0.645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0.734</a:t>
                      </a:r>
                      <a:endParaRPr lang="en-ZA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0.089</a:t>
                      </a:r>
                      <a:endParaRPr lang="en-ZA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8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Coloured</a:t>
                      </a:r>
                      <a:endParaRPr lang="en-ZA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0.489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0.527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0.038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0.588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0.632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0.044</a:t>
                      </a:r>
                      <a:endParaRPr lang="en-ZA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8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Asian</a:t>
                      </a:r>
                      <a:endParaRPr lang="en-ZA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0.462</a:t>
                      </a:r>
                      <a:endParaRPr lang="en-ZA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0.476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0.015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0.522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0.542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0.021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8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White</a:t>
                      </a:r>
                      <a:endParaRPr lang="en-ZA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0.446</a:t>
                      </a:r>
                      <a:endParaRPr lang="en-ZA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0.452</a:t>
                      </a:r>
                      <a:endParaRPr lang="en-ZA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0.006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0.469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0.476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0.007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877">
                <a:tc>
                  <a:txBody>
                    <a:bodyPr/>
                    <a:lstStyle/>
                    <a:p>
                      <a:pPr algn="l" fontAlgn="ctr"/>
                      <a:endParaRPr lang="en-ZA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By Gender of HH Head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8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Male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0.641</a:t>
                      </a:r>
                      <a:endParaRPr lang="en-ZA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0.661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0.020</a:t>
                      </a:r>
                      <a:endParaRPr lang="en-ZA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0.667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0.703</a:t>
                      </a:r>
                      <a:endParaRPr lang="en-ZA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0.035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8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Female</a:t>
                      </a:r>
                      <a:endParaRPr lang="en-ZA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0.647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0.708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0.061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0.679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0.782</a:t>
                      </a:r>
                      <a:endParaRPr lang="en-ZA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0.103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8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Total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0.663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0.690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0.028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0.696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0.749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0.053</a:t>
                      </a:r>
                      <a:endParaRPr lang="en-ZA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A1A56C2-8BD4-4D10-80DF-16ED007E0C61}"/>
              </a:ext>
            </a:extLst>
          </p:cNvPr>
          <p:cNvSpPr txBox="1"/>
          <p:nvPr/>
        </p:nvSpPr>
        <p:spPr>
          <a:xfrm>
            <a:off x="195210" y="1539399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dirty="0"/>
              <a:t>Income Inequality With and Without Grant Income:</a:t>
            </a:r>
            <a:br>
              <a:rPr lang="en-ZA" sz="2000" dirty="0"/>
            </a:br>
            <a:r>
              <a:rPr lang="en-ZA" sz="2000" dirty="0">
                <a:latin typeface="+mn-lt"/>
              </a:rPr>
              <a:t>Gini Coefficients, 1995 &amp; 2010</a:t>
            </a:r>
            <a:endParaRPr lang="en-US" sz="2000" dirty="0"/>
          </a:p>
        </p:txBody>
      </p:sp>
      <p:pic>
        <p:nvPicPr>
          <p:cNvPr id="22" name="Content Placeholder 7">
            <a:extLst>
              <a:ext uri="{FF2B5EF4-FFF2-40B4-BE49-F238E27FC236}">
                <a16:creationId xmlns:a16="http://schemas.microsoft.com/office/drawing/2014/main" id="{AF108493-8324-49B7-AE32-0D276B528D3F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r="10820" b="4617"/>
          <a:stretch/>
        </p:blipFill>
        <p:spPr bwMode="auto">
          <a:xfrm>
            <a:off x="6376754" y="2311440"/>
            <a:ext cx="5640514" cy="4346218"/>
          </a:xfrm>
          <a:prstGeom prst="rect">
            <a:avLst/>
          </a:prstGeom>
          <a:noFill/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1F7D12F-0CDF-43C7-A548-D40C95F65EFA}"/>
              </a:ext>
            </a:extLst>
          </p:cNvPr>
          <p:cNvSpPr txBox="1"/>
          <p:nvPr/>
        </p:nvSpPr>
        <p:spPr>
          <a:xfrm>
            <a:off x="6376754" y="1631732"/>
            <a:ext cx="5348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Growth Incidence Curve, South Africa: 1995-2010</a:t>
            </a:r>
          </a:p>
        </p:txBody>
      </p:sp>
    </p:spTree>
    <p:extLst>
      <p:ext uri="{BB962C8B-B14F-4D97-AF65-F5344CB8AC3E}">
        <p14:creationId xmlns:p14="http://schemas.microsoft.com/office/powerpoint/2010/main" val="1289664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9C97859-C8D4-5E4A-B4C5-095535D66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65556" y="954593"/>
            <a:ext cx="12192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Annual Average Growth Rate of Real Monthly Earnings in South Africa for the Period 2000-2015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53B0B9-7D01-2B48-805A-6083B519A44E}"/>
              </a:ext>
            </a:extLst>
          </p:cNvPr>
          <p:cNvGrpSpPr/>
          <p:nvPr/>
        </p:nvGrpSpPr>
        <p:grpSpPr>
          <a:xfrm>
            <a:off x="1281175" y="1213002"/>
            <a:ext cx="8723585" cy="5644998"/>
            <a:chOff x="1734207" y="829465"/>
            <a:chExt cx="8723585" cy="5878882"/>
          </a:xfrm>
        </p:grpSpPr>
        <p:pic>
          <p:nvPicPr>
            <p:cNvPr id="1025" name="Picture 3">
              <a:extLst>
                <a:ext uri="{FF2B5EF4-FFF2-40B4-BE49-F238E27FC236}">
                  <a16:creationId xmlns:a16="http://schemas.microsoft.com/office/drawing/2014/main" id="{E055657B-90CD-464B-A825-C9805C949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207" y="829465"/>
              <a:ext cx="8723585" cy="58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492FEF-51EC-5C4B-BF43-4CD17831F780}"/>
                </a:ext>
              </a:extLst>
            </p:cNvPr>
            <p:cNvCxnSpPr>
              <a:cxnSpLocks/>
            </p:cNvCxnSpPr>
            <p:nvPr/>
          </p:nvCxnSpPr>
          <p:spPr>
            <a:xfrm>
              <a:off x="7834183" y="1025613"/>
              <a:ext cx="0" cy="4683211"/>
            </a:xfrm>
            <a:prstGeom prst="line">
              <a:avLst/>
            </a:prstGeom>
            <a:ln w="9525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78AC970-9C9B-4E48-AF41-850507E738D0}"/>
                </a:ext>
              </a:extLst>
            </p:cNvPr>
            <p:cNvCxnSpPr>
              <a:cxnSpLocks/>
            </p:cNvCxnSpPr>
            <p:nvPr/>
          </p:nvCxnSpPr>
          <p:spPr>
            <a:xfrm>
              <a:off x="5280454" y="1025613"/>
              <a:ext cx="0" cy="4683211"/>
            </a:xfrm>
            <a:prstGeom prst="line">
              <a:avLst/>
            </a:prstGeom>
            <a:ln w="9525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ED8047-B4E8-DB41-A345-EFD6A502C9BC}"/>
                </a:ext>
              </a:extLst>
            </p:cNvPr>
            <p:cNvCxnSpPr>
              <a:cxnSpLocks/>
            </p:cNvCxnSpPr>
            <p:nvPr/>
          </p:nvCxnSpPr>
          <p:spPr>
            <a:xfrm>
              <a:off x="8913340" y="1037972"/>
              <a:ext cx="0" cy="4683211"/>
            </a:xfrm>
            <a:prstGeom prst="line">
              <a:avLst/>
            </a:prstGeom>
            <a:ln w="9525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9BDBE1D-8B7A-8C4F-97C0-B2193921F357}"/>
              </a:ext>
            </a:extLst>
          </p:cNvPr>
          <p:cNvSpPr txBox="1"/>
          <p:nvPr/>
        </p:nvSpPr>
        <p:spPr>
          <a:xfrm>
            <a:off x="64763" y="1881495"/>
            <a:ext cx="181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Gill Sans MT" panose="020B0502020104020203" pitchFamily="34" charset="77"/>
              </a:rPr>
              <a:t>No. of people in percentile range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935559-915F-6648-AA8D-93CF9C572890}"/>
              </a:ext>
            </a:extLst>
          </p:cNvPr>
          <p:cNvSpPr txBox="1"/>
          <p:nvPr/>
        </p:nvSpPr>
        <p:spPr>
          <a:xfrm>
            <a:off x="2123832" y="1651635"/>
            <a:ext cx="2727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1</a:t>
            </a:r>
            <a:r>
              <a:rPr lang="en-US" i="1" baseline="-25000" dirty="0"/>
              <a:t>p</a:t>
            </a:r>
            <a:r>
              <a:rPr lang="en-US" i="1" dirty="0"/>
              <a:t>-34</a:t>
            </a:r>
            <a:r>
              <a:rPr lang="en-US" i="1" baseline="-25000" dirty="0"/>
              <a:t>p</a:t>
            </a:r>
          </a:p>
          <a:p>
            <a:pPr algn="ctr"/>
            <a:r>
              <a:rPr lang="en-US" dirty="0"/>
              <a:t>4.4 million</a:t>
            </a:r>
          </a:p>
          <a:p>
            <a:pPr algn="ctr"/>
            <a:r>
              <a:rPr lang="en-US" dirty="0"/>
              <a:t>(</a:t>
            </a:r>
            <a:r>
              <a:rPr lang="en-US" i="1" dirty="0"/>
              <a:t>34.1%)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CF3D82-01BD-FC4D-BCEE-E08083F06466}"/>
              </a:ext>
            </a:extLst>
          </p:cNvPr>
          <p:cNvSpPr txBox="1"/>
          <p:nvPr/>
        </p:nvSpPr>
        <p:spPr>
          <a:xfrm>
            <a:off x="4777889" y="1654438"/>
            <a:ext cx="2553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35</a:t>
            </a:r>
            <a:r>
              <a:rPr lang="en-US" i="1" baseline="-25000" dirty="0"/>
              <a:t>p</a:t>
            </a:r>
            <a:r>
              <a:rPr lang="en-US" i="1" dirty="0"/>
              <a:t>-69</a:t>
            </a:r>
            <a:r>
              <a:rPr lang="en-US" i="1" baseline="-25000" dirty="0"/>
              <a:t>p</a:t>
            </a:r>
          </a:p>
          <a:p>
            <a:pPr algn="ctr"/>
            <a:r>
              <a:rPr lang="en-US" dirty="0"/>
              <a:t>4.7 m</a:t>
            </a:r>
          </a:p>
          <a:p>
            <a:pPr algn="ctr"/>
            <a:r>
              <a:rPr lang="en-US" dirty="0"/>
              <a:t>(</a:t>
            </a:r>
            <a:r>
              <a:rPr lang="en-US" i="1" dirty="0"/>
              <a:t>36.4%)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F52779-0033-BE40-8C72-B5EE0CF43403}"/>
              </a:ext>
            </a:extLst>
          </p:cNvPr>
          <p:cNvSpPr txBox="1"/>
          <p:nvPr/>
        </p:nvSpPr>
        <p:spPr>
          <a:xfrm>
            <a:off x="7381160" y="1646791"/>
            <a:ext cx="1079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70</a:t>
            </a:r>
            <a:r>
              <a:rPr lang="en-US" i="1" baseline="-25000" dirty="0"/>
              <a:t>p</a:t>
            </a:r>
            <a:r>
              <a:rPr lang="en-US" i="1" dirty="0"/>
              <a:t>-84</a:t>
            </a:r>
            <a:r>
              <a:rPr lang="en-US" i="1" baseline="-25000" dirty="0"/>
              <a:t>p</a:t>
            </a:r>
          </a:p>
          <a:p>
            <a:pPr algn="ctr"/>
            <a:r>
              <a:rPr lang="en-US" dirty="0"/>
              <a:t>2m</a:t>
            </a:r>
          </a:p>
          <a:p>
            <a:pPr algn="ctr"/>
            <a:r>
              <a:rPr lang="en-US" dirty="0"/>
              <a:t>(</a:t>
            </a:r>
            <a:r>
              <a:rPr lang="en-US" i="1" dirty="0"/>
              <a:t>15.5%</a:t>
            </a:r>
            <a:r>
              <a:rPr lang="en-US" dirty="0"/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0757BC-8571-704E-BE16-7FEC835A4BA1}"/>
              </a:ext>
            </a:extLst>
          </p:cNvPr>
          <p:cNvSpPr txBox="1"/>
          <p:nvPr/>
        </p:nvSpPr>
        <p:spPr>
          <a:xfrm>
            <a:off x="8449942" y="1643927"/>
            <a:ext cx="1254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85</a:t>
            </a:r>
            <a:r>
              <a:rPr lang="en-US" i="1" baseline="-25000" dirty="0"/>
              <a:t>p</a:t>
            </a:r>
            <a:r>
              <a:rPr lang="en-US" i="1" dirty="0"/>
              <a:t> – 100</a:t>
            </a:r>
            <a:r>
              <a:rPr lang="en-US" i="1" baseline="-25000" dirty="0"/>
              <a:t>p</a:t>
            </a:r>
          </a:p>
          <a:p>
            <a:pPr algn="ctr"/>
            <a:r>
              <a:rPr lang="en-US" dirty="0"/>
              <a:t>1.8m</a:t>
            </a:r>
          </a:p>
          <a:p>
            <a:pPr algn="ctr"/>
            <a:r>
              <a:rPr lang="en-US" dirty="0"/>
              <a:t>(</a:t>
            </a:r>
            <a:r>
              <a:rPr lang="en-US" i="1" dirty="0"/>
              <a:t>14%</a:t>
            </a:r>
            <a:r>
              <a:rPr lang="en-US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F9973F-2A37-C740-90FD-B2F140DA4714}"/>
              </a:ext>
            </a:extLst>
          </p:cNvPr>
          <p:cNvSpPr txBox="1"/>
          <p:nvPr/>
        </p:nvSpPr>
        <p:spPr>
          <a:xfrm>
            <a:off x="64763" y="1549819"/>
            <a:ext cx="181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Gill Sans MT" panose="020B0502020104020203" pitchFamily="34" charset="77"/>
              </a:rPr>
              <a:t>Percentiles</a:t>
            </a:r>
            <a:endParaRPr lang="en-US" sz="1400" i="1" dirty="0">
              <a:latin typeface="Gill Sans MT" panose="020B0502020104020203" pitchFamily="34" charset="77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E51A575-7C41-D94A-B24D-DA0907677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6444" y="5502497"/>
            <a:ext cx="178011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Post-apartheid Labour Market Series (PALMS)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7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Notes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: adjusted using sampling weights; sample consists of all employed adults of working age with non-missing wage and hours of work data.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77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6C0FD2-D4A1-EC45-BD58-45DBC6AA70AC}"/>
              </a:ext>
            </a:extLst>
          </p:cNvPr>
          <p:cNvGrpSpPr/>
          <p:nvPr/>
        </p:nvGrpSpPr>
        <p:grpSpPr>
          <a:xfrm>
            <a:off x="3253388" y="2587388"/>
            <a:ext cx="5977253" cy="1917283"/>
            <a:chOff x="3746544" y="2363346"/>
            <a:chExt cx="5977253" cy="191728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E831F44-01C6-464C-B535-6E6E26015B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2602"/>
            <a:stretch/>
          </p:blipFill>
          <p:spPr>
            <a:xfrm>
              <a:off x="3746544" y="2370993"/>
              <a:ext cx="494879" cy="190963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7DE6B9F-A39F-3348-860C-399A1D7E45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378" r="53132"/>
            <a:stretch/>
          </p:blipFill>
          <p:spPr>
            <a:xfrm>
              <a:off x="5995129" y="2363346"/>
              <a:ext cx="810390" cy="190963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CA7CF30-797C-2F44-9190-B5C6860BCF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535" t="61" r="26975" b="-61"/>
            <a:stretch/>
          </p:blipFill>
          <p:spPr>
            <a:xfrm>
              <a:off x="7847884" y="2370993"/>
              <a:ext cx="810390" cy="190963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C526E73-9B20-654E-8D2D-21CBE87DF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7662" t="-740" r="-6152" b="740"/>
            <a:stretch/>
          </p:blipFill>
          <p:spPr>
            <a:xfrm>
              <a:off x="8913407" y="2363346"/>
              <a:ext cx="810390" cy="1909636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6FB3C83-2888-4363-98CC-E86710BF3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25128" cy="838795"/>
          </a:xfrm>
          <a:solidFill>
            <a:srgbClr val="002060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2400" cap="none" dirty="0">
                <a:solidFill>
                  <a:schemeClr val="bg1"/>
                </a:solidFill>
              </a:rPr>
              <a:t>The Rise of the Missing Middle: A New Form of Exclusion</a:t>
            </a:r>
          </a:p>
        </p:txBody>
      </p:sp>
    </p:spTree>
    <p:extLst>
      <p:ext uri="{BB962C8B-B14F-4D97-AF65-F5344CB8AC3E}">
        <p14:creationId xmlns:p14="http://schemas.microsoft.com/office/powerpoint/2010/main" val="1014509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38349-D8B7-F14F-9E90-96B39D309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4077" y="1510748"/>
            <a:ext cx="5938462" cy="522414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Initial impetus from activists was for social grants only to be used as instrument for Covid-19 support package.  </a:t>
            </a:r>
          </a:p>
          <a:p>
            <a:pPr lvl="1"/>
            <a:r>
              <a:rPr lang="en-US" sz="1800" dirty="0"/>
              <a:t>Data indicated that many vulnerable households affected by Covid-19 (informal sector, SMEs) would not be reached if only grants used as mechanism for support.</a:t>
            </a:r>
          </a:p>
          <a:p>
            <a:r>
              <a:rPr lang="en-US" sz="2000" dirty="0"/>
              <a:t>Evidence Used was based on above missing middle work and distributional illustration of </a:t>
            </a:r>
            <a:r>
              <a:rPr lang="en-US" sz="2000" dirty="0" err="1"/>
              <a:t>labour</a:t>
            </a:r>
            <a:r>
              <a:rPr lang="en-US" sz="2000" dirty="0"/>
              <a:t> market categories.</a:t>
            </a:r>
          </a:p>
          <a:p>
            <a:r>
              <a:rPr lang="en-US" sz="2000" dirty="0"/>
              <a:t>Outcome was the introduction of a </a:t>
            </a:r>
            <a:r>
              <a:rPr lang="en-ZA" sz="2000" dirty="0"/>
              <a:t>COVID-19 Social Relief of Distress (SRD) grant, set at R350 per month.  Targeted specifically at:</a:t>
            </a:r>
          </a:p>
          <a:p>
            <a:pPr lvl="1"/>
            <a:r>
              <a:rPr lang="en-ZA" sz="1800" dirty="0"/>
              <a:t>Individuals above the age of 18, unemployed, and neither receiving any income nor any other social grant or support from the UIF. </a:t>
            </a:r>
          </a:p>
          <a:p>
            <a:r>
              <a:rPr lang="en-ZA" sz="2000" dirty="0">
                <a:effectLst/>
              </a:rPr>
              <a:t>Evidence  shows that on average about 3.4 million grants were disbursed = 0.78 grants per (narrowly) unemployed individual in South Africa.</a:t>
            </a:r>
            <a:endParaRPr lang="en-US" sz="2000" dirty="0"/>
          </a:p>
        </p:txBody>
      </p:sp>
      <p:pic>
        <p:nvPicPr>
          <p:cNvPr id="5" name="Content Placeholder 4" descr="A picture containing implement, stationary, pencil&#10;&#10;Description automatically generated">
            <a:extLst>
              <a:ext uri="{FF2B5EF4-FFF2-40B4-BE49-F238E27FC236}">
                <a16:creationId xmlns:a16="http://schemas.microsoft.com/office/drawing/2014/main" id="{61896B36-0AFA-454E-B25B-C9BDA1AAE35F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/>
          <a:srcRect t="7110" b="5901"/>
          <a:stretch/>
        </p:blipFill>
        <p:spPr bwMode="auto">
          <a:xfrm>
            <a:off x="163527" y="2146681"/>
            <a:ext cx="5181600" cy="4175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58ECAD-32D8-5F4D-82C1-3FC93643BDC4}"/>
              </a:ext>
            </a:extLst>
          </p:cNvPr>
          <p:cNvSpPr/>
          <p:nvPr/>
        </p:nvSpPr>
        <p:spPr>
          <a:xfrm>
            <a:off x="163527" y="1422217"/>
            <a:ext cx="4907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ea typeface="MS Mincho" panose="02020609040205080304" pitchFamily="49" charset="-128"/>
                <a:cs typeface="Times New Roman" panose="02020603050405020304" pitchFamily="18" charset="0"/>
              </a:rPr>
              <a:t>Distribution of Vulnerable Workers, By household Income Decile: 2017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D95061-976F-CC45-85C9-6D69C4CB85FD}"/>
              </a:ext>
            </a:extLst>
          </p:cNvPr>
          <p:cNvSpPr/>
          <p:nvPr/>
        </p:nvSpPr>
        <p:spPr>
          <a:xfrm>
            <a:off x="163527" y="6488668"/>
            <a:ext cx="22637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ea typeface="MS Mincho" panose="02020609040205080304" pitchFamily="49" charset="-128"/>
              </a:rPr>
              <a:t>Source: NIDS (2017), own calculations.</a:t>
            </a:r>
            <a:r>
              <a:rPr lang="en-ZA" sz="1000" dirty="0">
                <a:effectLst/>
              </a:rPr>
              <a:t> </a:t>
            </a:r>
            <a:endParaRPr lang="en-US" sz="1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FE8A25-C01D-4885-8008-45C5DA5B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25128" cy="1188720"/>
          </a:xfrm>
          <a:solidFill>
            <a:srgbClr val="00206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600" cap="none" dirty="0">
                <a:solidFill>
                  <a:schemeClr val="bg1"/>
                </a:solidFill>
              </a:rPr>
              <a:t>Using Research for Policy Impact: </a:t>
            </a:r>
            <a:br>
              <a:rPr lang="en-US" sz="3600" cap="none" dirty="0">
                <a:solidFill>
                  <a:schemeClr val="bg1"/>
                </a:solidFill>
              </a:rPr>
            </a:br>
            <a:r>
              <a:rPr lang="en-US" sz="3600" cap="none" dirty="0">
                <a:solidFill>
                  <a:schemeClr val="bg1"/>
                </a:solidFill>
              </a:rPr>
              <a:t>The Covid-19 SRD Grant</a:t>
            </a:r>
          </a:p>
        </p:txBody>
      </p:sp>
    </p:spTree>
    <p:extLst>
      <p:ext uri="{BB962C8B-B14F-4D97-AF65-F5344CB8AC3E}">
        <p14:creationId xmlns:p14="http://schemas.microsoft.com/office/powerpoint/2010/main" val="490440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25128" cy="1188720"/>
          </a:xfrm>
          <a:solidFill>
            <a:srgbClr val="00206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4000" cap="none" dirty="0">
                <a:solidFill>
                  <a:schemeClr val="bg1"/>
                </a:solidFill>
              </a:rPr>
              <a:t>The Next Research-Policy Frontier: </a:t>
            </a:r>
            <a:br>
              <a:rPr lang="en-US" sz="4000" cap="none" dirty="0">
                <a:solidFill>
                  <a:schemeClr val="bg1"/>
                </a:solidFill>
              </a:rPr>
            </a:br>
            <a:r>
              <a:rPr lang="en-US" sz="4000" cap="none" dirty="0">
                <a:solidFill>
                  <a:schemeClr val="bg1"/>
                </a:solidFill>
              </a:rPr>
              <a:t>Inequality and Joblessness</a:t>
            </a:r>
            <a:endParaRPr lang="en-US" sz="3100" cap="none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7DF08C-587F-4103-9CF4-C140730453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128" y="0"/>
            <a:ext cx="3166872" cy="139611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13B179-02F1-4DC4-9CC3-5B5285898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3" y="1235676"/>
            <a:ext cx="11025027" cy="536283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000" dirty="0"/>
              <a:t>Wage income contribution to inequality broken into two components. 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Unemployed, classified as ‘zero earners’.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Wage Differences between employed.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South Africa is most unequal society in the world, </a:t>
            </a:r>
            <a:r>
              <a:rPr lang="en-US" sz="2000" b="1" i="1" dirty="0"/>
              <a:t>but</a:t>
            </a:r>
            <a:r>
              <a:rPr lang="en-US" sz="2000" dirty="0"/>
              <a:t> also has one of the highest unemployment rates in the world. High unemployment levels critical in driving overall income inequality in South Africa.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Wage inequality is driven by: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Number or share of workers unemployed (‘zero earners’) and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Differences in wages between those already employed.  </a:t>
            </a:r>
            <a:endParaRPr lang="en-ZA" sz="2000" dirty="0"/>
          </a:p>
          <a:p>
            <a:pPr lvl="0">
              <a:spcBef>
                <a:spcPts val="0"/>
              </a:spcBef>
            </a:pPr>
            <a:r>
              <a:rPr lang="en-US" sz="2000" dirty="0"/>
              <a:t>Evidence suggests </a:t>
            </a:r>
            <a:r>
              <a:rPr lang="en-GB" sz="2000" dirty="0"/>
              <a:t>significant share of  contribution of wage inequality to overall income inequality is due to individuals </a:t>
            </a:r>
            <a:r>
              <a:rPr lang="en-GB" sz="2000" i="1" u="sng" dirty="0"/>
              <a:t>not</a:t>
            </a:r>
            <a:r>
              <a:rPr lang="en-GB" sz="2000" dirty="0"/>
              <a:t> having a job – namely being unemployed. </a:t>
            </a:r>
          </a:p>
          <a:p>
            <a:pPr lvl="1">
              <a:spcBef>
                <a:spcPts val="0"/>
              </a:spcBef>
            </a:pPr>
            <a:r>
              <a:rPr lang="en-GB" sz="2000" dirty="0"/>
              <a:t>Driver of inequality is not only wage differences, but also </a:t>
            </a:r>
            <a:r>
              <a:rPr lang="en-GB" sz="2000" i="1" u="sng" dirty="0"/>
              <a:t>not </a:t>
            </a:r>
            <a:r>
              <a:rPr lang="en-GB" sz="2000" dirty="0"/>
              <a:t> having a wage and thus being unemployed.   </a:t>
            </a:r>
          </a:p>
          <a:p>
            <a:pPr lvl="0">
              <a:spcBef>
                <a:spcPts val="0"/>
              </a:spcBef>
            </a:pPr>
            <a:r>
              <a:rPr lang="en-GB" sz="2000" dirty="0"/>
              <a:t>Gini decomposition results </a:t>
            </a:r>
            <a:r>
              <a:rPr lang="en-US" sz="2000" dirty="0"/>
              <a:t>(</a:t>
            </a:r>
            <a:r>
              <a:rPr lang="en-US" sz="2000" dirty="0" err="1"/>
              <a:t>Leibbrandt</a:t>
            </a:r>
            <a:r>
              <a:rPr lang="en-US" sz="2000" dirty="0"/>
              <a:t> et al; 2012): A</a:t>
            </a:r>
            <a:r>
              <a:rPr lang="en-GB" sz="2000" dirty="0"/>
              <a:t>bout 38% of wage inequality in South Africa is a function of individuals not having a job.  The notion that national inequality is everywhere and always a function of wage differences only is thus empirically and factually incorrect.  </a:t>
            </a:r>
          </a:p>
          <a:p>
            <a:pPr lvl="0">
              <a:spcBef>
                <a:spcPts val="0"/>
              </a:spcBef>
            </a:pPr>
            <a:r>
              <a:rPr lang="en-US" sz="2000" dirty="0"/>
              <a:t>High unemployment in South Africa is a key shaper and determinant of the country’s overall inequality.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3039789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4A7BEAE7-AF3B-42A4-9327-6737A443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1920"/>
            <a:ext cx="9025128" cy="1188720"/>
          </a:xfrm>
          <a:solidFill>
            <a:srgbClr val="002060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3200" cap="none" dirty="0">
                <a:solidFill>
                  <a:schemeClr val="bg1"/>
                </a:solidFill>
              </a:rPr>
              <a:t>POST-SCRIPT: </a:t>
            </a:r>
            <a:br>
              <a:rPr lang="en-US" sz="1800" cap="none" dirty="0">
                <a:solidFill>
                  <a:schemeClr val="bg1"/>
                </a:solidFill>
              </a:rPr>
            </a:br>
            <a:r>
              <a:rPr lang="en-US" sz="1800" cap="none" dirty="0">
                <a:solidFill>
                  <a:schemeClr val="bg1"/>
                </a:solidFill>
                <a:latin typeface="+mn-lt"/>
              </a:rPr>
              <a:t>A University Of Cape Town-Cornell University Innovation:</a:t>
            </a:r>
            <a:br>
              <a:rPr lang="en-US" sz="1800" cap="none" dirty="0">
                <a:solidFill>
                  <a:schemeClr val="bg1"/>
                </a:solidFill>
                <a:latin typeface="+mn-lt"/>
              </a:rPr>
            </a:br>
            <a:r>
              <a:rPr lang="en-US" sz="1800" cap="none" dirty="0">
                <a:solidFill>
                  <a:schemeClr val="bg1"/>
                </a:solidFill>
                <a:latin typeface="+mn-lt"/>
              </a:rPr>
              <a:t>Minimum Wage Violation And Partial Compliance</a:t>
            </a:r>
            <a:endParaRPr lang="en-US" sz="1800" cap="none" dirty="0">
              <a:solidFill>
                <a:schemeClr val="bg1"/>
              </a:solidFill>
            </a:endParaRPr>
          </a:p>
        </p:txBody>
      </p:sp>
      <p:grpSp>
        <p:nvGrpSpPr>
          <p:cNvPr id="87" name="Group">
            <a:extLst>
              <a:ext uri="{FF2B5EF4-FFF2-40B4-BE49-F238E27FC236}">
                <a16:creationId xmlns:a16="http://schemas.microsoft.com/office/drawing/2014/main" id="{3A7BEE49-B391-4E1D-88DA-F643CFA594F4}"/>
              </a:ext>
            </a:extLst>
          </p:cNvPr>
          <p:cNvGrpSpPr/>
          <p:nvPr/>
        </p:nvGrpSpPr>
        <p:grpSpPr>
          <a:xfrm>
            <a:off x="1280678" y="2323119"/>
            <a:ext cx="9989236" cy="3188507"/>
            <a:chOff x="383368" y="1658608"/>
            <a:chExt cx="11930683" cy="4738731"/>
          </a:xfrm>
        </p:grpSpPr>
        <p:sp>
          <p:nvSpPr>
            <p:cNvPr id="88" name="Shape">
              <a:extLst>
                <a:ext uri="{FF2B5EF4-FFF2-40B4-BE49-F238E27FC236}">
                  <a16:creationId xmlns:a16="http://schemas.microsoft.com/office/drawing/2014/main" id="{6F4B39AE-3C98-46A4-B365-9A83058C9CDD}"/>
                </a:ext>
              </a:extLst>
            </p:cNvPr>
            <p:cNvSpPr/>
            <p:nvPr/>
          </p:nvSpPr>
          <p:spPr>
            <a:xfrm>
              <a:off x="9427458" y="2300208"/>
              <a:ext cx="2886593" cy="2300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2400"/>
                  </a:lnTo>
                  <a:cubicBezTo>
                    <a:pt x="0" y="5552"/>
                    <a:pt x="4424" y="0"/>
                    <a:pt x="9881" y="0"/>
                  </a:cubicBezTo>
                  <a:lnTo>
                    <a:pt x="9881" y="0"/>
                  </a:lnTo>
                  <a:cubicBezTo>
                    <a:pt x="15338" y="0"/>
                    <a:pt x="19762" y="5552"/>
                    <a:pt x="19762" y="12400"/>
                  </a:cubicBezTo>
                  <a:lnTo>
                    <a:pt x="19762" y="15151"/>
                  </a:lnTo>
                  <a:lnTo>
                    <a:pt x="21600" y="15151"/>
                  </a:lnTo>
                  <a:lnTo>
                    <a:pt x="18342" y="21469"/>
                  </a:lnTo>
                  <a:lnTo>
                    <a:pt x="15085" y="15151"/>
                  </a:lnTo>
                  <a:lnTo>
                    <a:pt x="16922" y="15151"/>
                  </a:lnTo>
                  <a:lnTo>
                    <a:pt x="16922" y="12400"/>
                  </a:lnTo>
                  <a:cubicBezTo>
                    <a:pt x="16922" y="7520"/>
                    <a:pt x="13770" y="3564"/>
                    <a:pt x="9881" y="3564"/>
                  </a:cubicBezTo>
                  <a:lnTo>
                    <a:pt x="9881" y="3564"/>
                  </a:lnTo>
                  <a:cubicBezTo>
                    <a:pt x="5992" y="3564"/>
                    <a:pt x="2840" y="7520"/>
                    <a:pt x="2840" y="12400"/>
                  </a:cubicBezTo>
                  <a:lnTo>
                    <a:pt x="284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 sz="984"/>
            </a:p>
          </p:txBody>
        </p:sp>
        <p:sp>
          <p:nvSpPr>
            <p:cNvPr id="89" name="Shape">
              <a:extLst>
                <a:ext uri="{FF2B5EF4-FFF2-40B4-BE49-F238E27FC236}">
                  <a16:creationId xmlns:a16="http://schemas.microsoft.com/office/drawing/2014/main" id="{5669B27D-A819-4A5A-B7C3-9631D6B0C3C3}"/>
                </a:ext>
              </a:extLst>
            </p:cNvPr>
            <p:cNvSpPr/>
            <p:nvPr/>
          </p:nvSpPr>
          <p:spPr>
            <a:xfrm rot="10800000" flipH="1">
              <a:off x="7177294" y="3952657"/>
              <a:ext cx="2886594" cy="2300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2400"/>
                  </a:lnTo>
                  <a:cubicBezTo>
                    <a:pt x="0" y="5552"/>
                    <a:pt x="4424" y="0"/>
                    <a:pt x="9881" y="0"/>
                  </a:cubicBezTo>
                  <a:lnTo>
                    <a:pt x="9881" y="0"/>
                  </a:lnTo>
                  <a:cubicBezTo>
                    <a:pt x="15338" y="0"/>
                    <a:pt x="19762" y="5552"/>
                    <a:pt x="19762" y="12400"/>
                  </a:cubicBezTo>
                  <a:lnTo>
                    <a:pt x="19762" y="15151"/>
                  </a:lnTo>
                  <a:lnTo>
                    <a:pt x="21600" y="15151"/>
                  </a:lnTo>
                  <a:lnTo>
                    <a:pt x="18342" y="21469"/>
                  </a:lnTo>
                  <a:lnTo>
                    <a:pt x="15085" y="15151"/>
                  </a:lnTo>
                  <a:lnTo>
                    <a:pt x="16922" y="15151"/>
                  </a:lnTo>
                  <a:lnTo>
                    <a:pt x="16922" y="12400"/>
                  </a:lnTo>
                  <a:cubicBezTo>
                    <a:pt x="16922" y="7520"/>
                    <a:pt x="13770" y="3564"/>
                    <a:pt x="9881" y="3564"/>
                  </a:cubicBezTo>
                  <a:lnTo>
                    <a:pt x="9881" y="3564"/>
                  </a:lnTo>
                  <a:cubicBezTo>
                    <a:pt x="5992" y="3564"/>
                    <a:pt x="2840" y="7520"/>
                    <a:pt x="2840" y="12400"/>
                  </a:cubicBezTo>
                  <a:lnTo>
                    <a:pt x="284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CA9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 sz="984"/>
            </a:p>
          </p:txBody>
        </p:sp>
        <p:sp>
          <p:nvSpPr>
            <p:cNvPr id="90" name="Shape">
              <a:extLst>
                <a:ext uri="{FF2B5EF4-FFF2-40B4-BE49-F238E27FC236}">
                  <a16:creationId xmlns:a16="http://schemas.microsoft.com/office/drawing/2014/main" id="{012C39AF-977A-4544-AFCC-17D0C7EDC79E}"/>
                </a:ext>
              </a:extLst>
            </p:cNvPr>
            <p:cNvSpPr/>
            <p:nvPr/>
          </p:nvSpPr>
          <p:spPr>
            <a:xfrm>
              <a:off x="4905413" y="2300208"/>
              <a:ext cx="2886594" cy="2300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2400"/>
                  </a:lnTo>
                  <a:cubicBezTo>
                    <a:pt x="0" y="5552"/>
                    <a:pt x="4424" y="0"/>
                    <a:pt x="9881" y="0"/>
                  </a:cubicBezTo>
                  <a:lnTo>
                    <a:pt x="9881" y="0"/>
                  </a:lnTo>
                  <a:cubicBezTo>
                    <a:pt x="15338" y="0"/>
                    <a:pt x="19762" y="5552"/>
                    <a:pt x="19762" y="12400"/>
                  </a:cubicBezTo>
                  <a:lnTo>
                    <a:pt x="19762" y="15151"/>
                  </a:lnTo>
                  <a:lnTo>
                    <a:pt x="21600" y="15151"/>
                  </a:lnTo>
                  <a:lnTo>
                    <a:pt x="18342" y="21469"/>
                  </a:lnTo>
                  <a:lnTo>
                    <a:pt x="15085" y="15151"/>
                  </a:lnTo>
                  <a:lnTo>
                    <a:pt x="16922" y="15151"/>
                  </a:lnTo>
                  <a:lnTo>
                    <a:pt x="16922" y="12400"/>
                  </a:lnTo>
                  <a:cubicBezTo>
                    <a:pt x="16922" y="7520"/>
                    <a:pt x="13770" y="3564"/>
                    <a:pt x="9881" y="3564"/>
                  </a:cubicBezTo>
                  <a:lnTo>
                    <a:pt x="9881" y="3564"/>
                  </a:lnTo>
                  <a:cubicBezTo>
                    <a:pt x="5992" y="3564"/>
                    <a:pt x="2840" y="7520"/>
                    <a:pt x="2840" y="12400"/>
                  </a:cubicBezTo>
                  <a:lnTo>
                    <a:pt x="284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 sz="984"/>
            </a:p>
          </p:txBody>
        </p:sp>
        <p:sp>
          <p:nvSpPr>
            <p:cNvPr id="91" name="Shape">
              <a:extLst>
                <a:ext uri="{FF2B5EF4-FFF2-40B4-BE49-F238E27FC236}">
                  <a16:creationId xmlns:a16="http://schemas.microsoft.com/office/drawing/2014/main" id="{30040635-AE31-41CA-96FD-F7FADB51ED68}"/>
                </a:ext>
              </a:extLst>
            </p:cNvPr>
            <p:cNvSpPr/>
            <p:nvPr/>
          </p:nvSpPr>
          <p:spPr>
            <a:xfrm rot="10800000" flipH="1">
              <a:off x="2655249" y="3952657"/>
              <a:ext cx="2886594" cy="2300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2400"/>
                  </a:lnTo>
                  <a:cubicBezTo>
                    <a:pt x="0" y="5552"/>
                    <a:pt x="4424" y="0"/>
                    <a:pt x="9881" y="0"/>
                  </a:cubicBezTo>
                  <a:lnTo>
                    <a:pt x="9881" y="0"/>
                  </a:lnTo>
                  <a:cubicBezTo>
                    <a:pt x="15338" y="0"/>
                    <a:pt x="19762" y="5552"/>
                    <a:pt x="19762" y="12400"/>
                  </a:cubicBezTo>
                  <a:lnTo>
                    <a:pt x="19762" y="15151"/>
                  </a:lnTo>
                  <a:lnTo>
                    <a:pt x="21600" y="15151"/>
                  </a:lnTo>
                  <a:lnTo>
                    <a:pt x="18342" y="21469"/>
                  </a:lnTo>
                  <a:lnTo>
                    <a:pt x="15085" y="15151"/>
                  </a:lnTo>
                  <a:lnTo>
                    <a:pt x="16922" y="15151"/>
                  </a:lnTo>
                  <a:lnTo>
                    <a:pt x="16922" y="12400"/>
                  </a:lnTo>
                  <a:cubicBezTo>
                    <a:pt x="16922" y="7520"/>
                    <a:pt x="13770" y="3564"/>
                    <a:pt x="9881" y="3564"/>
                  </a:cubicBezTo>
                  <a:lnTo>
                    <a:pt x="9881" y="3564"/>
                  </a:lnTo>
                  <a:cubicBezTo>
                    <a:pt x="5992" y="3564"/>
                    <a:pt x="2840" y="7520"/>
                    <a:pt x="2840" y="12400"/>
                  </a:cubicBezTo>
                  <a:lnTo>
                    <a:pt x="284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782C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 sz="984"/>
            </a:p>
          </p:txBody>
        </p:sp>
        <p:sp>
          <p:nvSpPr>
            <p:cNvPr id="92" name="Shape">
              <a:extLst>
                <a:ext uri="{FF2B5EF4-FFF2-40B4-BE49-F238E27FC236}">
                  <a16:creationId xmlns:a16="http://schemas.microsoft.com/office/drawing/2014/main" id="{8139E6AF-841F-497D-91EF-18B90C36E2F2}"/>
                </a:ext>
              </a:extLst>
            </p:cNvPr>
            <p:cNvSpPr/>
            <p:nvPr/>
          </p:nvSpPr>
          <p:spPr>
            <a:xfrm>
              <a:off x="383368" y="2300208"/>
              <a:ext cx="2886593" cy="2300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2400"/>
                  </a:lnTo>
                  <a:cubicBezTo>
                    <a:pt x="0" y="5552"/>
                    <a:pt x="4424" y="0"/>
                    <a:pt x="9881" y="0"/>
                  </a:cubicBezTo>
                  <a:lnTo>
                    <a:pt x="9881" y="0"/>
                  </a:lnTo>
                  <a:cubicBezTo>
                    <a:pt x="15338" y="0"/>
                    <a:pt x="19762" y="5552"/>
                    <a:pt x="19762" y="12400"/>
                  </a:cubicBezTo>
                  <a:lnTo>
                    <a:pt x="19762" y="15151"/>
                  </a:lnTo>
                  <a:lnTo>
                    <a:pt x="21600" y="15151"/>
                  </a:lnTo>
                  <a:lnTo>
                    <a:pt x="18342" y="21469"/>
                  </a:lnTo>
                  <a:lnTo>
                    <a:pt x="15085" y="15151"/>
                  </a:lnTo>
                  <a:lnTo>
                    <a:pt x="16922" y="15151"/>
                  </a:lnTo>
                  <a:lnTo>
                    <a:pt x="16922" y="12400"/>
                  </a:lnTo>
                  <a:cubicBezTo>
                    <a:pt x="16922" y="7520"/>
                    <a:pt x="13770" y="3564"/>
                    <a:pt x="9881" y="3564"/>
                  </a:cubicBezTo>
                  <a:lnTo>
                    <a:pt x="9881" y="3564"/>
                  </a:lnTo>
                  <a:cubicBezTo>
                    <a:pt x="5992" y="3564"/>
                    <a:pt x="2840" y="7520"/>
                    <a:pt x="2840" y="12400"/>
                  </a:cubicBezTo>
                  <a:lnTo>
                    <a:pt x="284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8E5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 sz="984"/>
            </a:p>
          </p:txBody>
        </p:sp>
        <p:sp>
          <p:nvSpPr>
            <p:cNvPr id="93" name="2013">
              <a:extLst>
                <a:ext uri="{FF2B5EF4-FFF2-40B4-BE49-F238E27FC236}">
                  <a16:creationId xmlns:a16="http://schemas.microsoft.com/office/drawing/2014/main" id="{DCE63CAA-8FEB-460E-9C79-2CEB31D1004C}"/>
                </a:ext>
              </a:extLst>
            </p:cNvPr>
            <p:cNvSpPr txBox="1"/>
            <p:nvPr/>
          </p:nvSpPr>
          <p:spPr>
            <a:xfrm>
              <a:off x="1084005" y="3338891"/>
              <a:ext cx="1238000" cy="875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7144" tIns="17144" rIns="17144" bIns="17144" numCol="1" anchor="t">
              <a:noAutofit/>
            </a:bodyPr>
            <a:lstStyle>
              <a:lvl1pPr algn="ctr" defTabSz="650240">
                <a:defRPr sz="2400" b="0"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r>
                <a:rPr lang="en-ZA" sz="1688" dirty="0"/>
                <a:t>2011/12</a:t>
              </a:r>
              <a:endParaRPr sz="1688" dirty="0"/>
            </a:p>
          </p:txBody>
        </p:sp>
        <p:sp>
          <p:nvSpPr>
            <p:cNvPr id="94" name="2015">
              <a:extLst>
                <a:ext uri="{FF2B5EF4-FFF2-40B4-BE49-F238E27FC236}">
                  <a16:creationId xmlns:a16="http://schemas.microsoft.com/office/drawing/2014/main" id="{B600D436-7FA5-4838-A03A-31179C95478B}"/>
                </a:ext>
              </a:extLst>
            </p:cNvPr>
            <p:cNvSpPr txBox="1"/>
            <p:nvPr/>
          </p:nvSpPr>
          <p:spPr>
            <a:xfrm>
              <a:off x="5725695" y="3338891"/>
              <a:ext cx="975851" cy="875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7144" tIns="17144" rIns="17144" bIns="17144" numCol="1" anchor="t">
              <a:noAutofit/>
            </a:bodyPr>
            <a:lstStyle>
              <a:lvl1pPr algn="ctr" defTabSz="650240">
                <a:defRPr sz="2400" b="0"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r>
                <a:rPr sz="1688" dirty="0"/>
                <a:t>201</a:t>
              </a:r>
              <a:r>
                <a:rPr lang="en-ZA" sz="1688" dirty="0"/>
                <a:t>4</a:t>
              </a:r>
              <a:endParaRPr sz="1688" dirty="0"/>
            </a:p>
          </p:txBody>
        </p:sp>
        <p:sp>
          <p:nvSpPr>
            <p:cNvPr id="95" name="2018">
              <a:extLst>
                <a:ext uri="{FF2B5EF4-FFF2-40B4-BE49-F238E27FC236}">
                  <a16:creationId xmlns:a16="http://schemas.microsoft.com/office/drawing/2014/main" id="{53A2BE12-0914-430F-A3C9-71217C508017}"/>
                </a:ext>
              </a:extLst>
            </p:cNvPr>
            <p:cNvSpPr txBox="1"/>
            <p:nvPr/>
          </p:nvSpPr>
          <p:spPr>
            <a:xfrm>
              <a:off x="10225979" y="3319862"/>
              <a:ext cx="1069893" cy="4255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7144" tIns="17144" rIns="17144" bIns="17144" numCol="1" anchor="t">
              <a:noAutofit/>
            </a:bodyPr>
            <a:lstStyle>
              <a:lvl1pPr algn="ctr" defTabSz="650240">
                <a:defRPr sz="2400" b="0"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r>
                <a:rPr sz="1688" dirty="0"/>
                <a:t>2018</a:t>
              </a:r>
              <a:r>
                <a:rPr lang="en-ZA" sz="1688" dirty="0"/>
                <a:t>/19</a:t>
              </a:r>
              <a:endParaRPr sz="1688" dirty="0"/>
            </a:p>
          </p:txBody>
        </p:sp>
        <p:sp>
          <p:nvSpPr>
            <p:cNvPr id="96" name="2014">
              <a:extLst>
                <a:ext uri="{FF2B5EF4-FFF2-40B4-BE49-F238E27FC236}">
                  <a16:creationId xmlns:a16="http://schemas.microsoft.com/office/drawing/2014/main" id="{562ECA0C-628E-4F1E-82AC-948467A3EB71}"/>
                </a:ext>
              </a:extLst>
            </p:cNvPr>
            <p:cNvSpPr txBox="1"/>
            <p:nvPr/>
          </p:nvSpPr>
          <p:spPr>
            <a:xfrm>
              <a:off x="3649626" y="4848757"/>
              <a:ext cx="648556" cy="875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7144" tIns="17144" rIns="17144" bIns="17144" numCol="1" anchor="t">
              <a:noAutofit/>
            </a:bodyPr>
            <a:lstStyle>
              <a:lvl1pPr algn="ctr" defTabSz="650240">
                <a:defRPr sz="2400" b="0"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r>
                <a:rPr sz="1688" dirty="0"/>
                <a:t>201</a:t>
              </a:r>
              <a:r>
                <a:rPr lang="en-ZA" sz="1688" dirty="0"/>
                <a:t>3</a:t>
              </a:r>
              <a:endParaRPr sz="1688" dirty="0"/>
            </a:p>
          </p:txBody>
        </p:sp>
        <p:sp>
          <p:nvSpPr>
            <p:cNvPr id="97" name="2016/17">
              <a:extLst>
                <a:ext uri="{FF2B5EF4-FFF2-40B4-BE49-F238E27FC236}">
                  <a16:creationId xmlns:a16="http://schemas.microsoft.com/office/drawing/2014/main" id="{41069060-494B-4512-8945-314603AFD57D}"/>
                </a:ext>
              </a:extLst>
            </p:cNvPr>
            <p:cNvSpPr txBox="1"/>
            <p:nvPr/>
          </p:nvSpPr>
          <p:spPr>
            <a:xfrm>
              <a:off x="7449182" y="3337947"/>
              <a:ext cx="1437755" cy="4074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7144" tIns="17144" rIns="17144" bIns="17144" numCol="1" anchor="t">
              <a:noAutofit/>
            </a:bodyPr>
            <a:lstStyle>
              <a:lvl1pPr algn="ctr" defTabSz="650240">
                <a:defRPr sz="2400" b="0"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r>
                <a:rPr lang="en-ZA" sz="1688" dirty="0"/>
                <a:t>2015</a:t>
              </a:r>
              <a:endParaRPr sz="1688" dirty="0"/>
            </a:p>
          </p:txBody>
        </p:sp>
        <p:sp>
          <p:nvSpPr>
            <p:cNvPr id="98" name="SARS TAKEOVER…">
              <a:extLst>
                <a:ext uri="{FF2B5EF4-FFF2-40B4-BE49-F238E27FC236}">
                  <a16:creationId xmlns:a16="http://schemas.microsoft.com/office/drawing/2014/main" id="{A75F445B-962C-4538-9531-A378400E64B4}"/>
                </a:ext>
              </a:extLst>
            </p:cNvPr>
            <p:cNvSpPr txBox="1"/>
            <p:nvPr/>
          </p:nvSpPr>
          <p:spPr>
            <a:xfrm>
              <a:off x="2780497" y="1658608"/>
              <a:ext cx="2319053" cy="8982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7144" tIns="17144" rIns="17144" bIns="17144" numCol="1" anchor="t">
              <a:noAutofit/>
            </a:bodyPr>
            <a:lstStyle/>
            <a:p>
              <a:pPr defTabSz="457151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ZA" sz="984" dirty="0"/>
                <a:t>EXTENDING MW WORK</a:t>
              </a:r>
            </a:p>
            <a:p>
              <a:pPr defTabSz="457151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lang="en-ZA" sz="352" dirty="0">
                <a:solidFill>
                  <a:srgbClr val="535353"/>
                </a:solidFill>
              </a:endParaRPr>
            </a:p>
            <a:p>
              <a:pPr defTabSz="457151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ZA" sz="984" dirty="0">
                  <a:solidFill>
                    <a:srgbClr val="787878"/>
                  </a:solidFill>
                </a:rPr>
                <a:t>- DiD approach extended to 5 sectors (</a:t>
              </a:r>
              <a:r>
                <a:rPr lang="en-ZA" sz="984" i="1" dirty="0" err="1">
                  <a:solidFill>
                    <a:srgbClr val="787878"/>
                  </a:solidFill>
                </a:rPr>
                <a:t>JoLD</a:t>
              </a:r>
              <a:r>
                <a:rPr lang="en-ZA" sz="984" dirty="0">
                  <a:solidFill>
                    <a:srgbClr val="787878"/>
                  </a:solidFill>
                </a:rPr>
                <a:t>, 2013)</a:t>
              </a:r>
            </a:p>
            <a:p>
              <a:pPr defTabSz="457151">
                <a:defRPr sz="1400" b="0">
                  <a:solidFill>
                    <a:srgbClr val="53535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984" dirty="0">
                <a:solidFill>
                  <a:srgbClr val="787878"/>
                </a:solidFill>
              </a:endParaRPr>
            </a:p>
          </p:txBody>
        </p:sp>
        <p:sp>
          <p:nvSpPr>
            <p:cNvPr id="99" name="Line">
              <a:extLst>
                <a:ext uri="{FF2B5EF4-FFF2-40B4-BE49-F238E27FC236}">
                  <a16:creationId xmlns:a16="http://schemas.microsoft.com/office/drawing/2014/main" id="{17C039EA-A7F1-437A-9924-C887AE093927}"/>
                </a:ext>
              </a:extLst>
            </p:cNvPr>
            <p:cNvSpPr/>
            <p:nvPr/>
          </p:nvSpPr>
          <p:spPr>
            <a:xfrm>
              <a:off x="3957456" y="2556856"/>
              <a:ext cx="15976" cy="2147431"/>
            </a:xfrm>
            <a:prstGeom prst="line">
              <a:avLst/>
            </a:prstGeom>
            <a:noFill/>
            <a:ln w="12700" cap="flat">
              <a:solidFill>
                <a:srgbClr val="E8E5E9"/>
              </a:solidFill>
              <a:prstDash val="dash"/>
              <a:miter lim="400000"/>
            </a:ln>
            <a:effectLst/>
          </p:spPr>
          <p:txBody>
            <a:bodyPr wrap="square" lIns="17144" tIns="17144" rIns="17144" bIns="17144" numCol="1" anchor="t">
              <a:noAutofit/>
            </a:bodyPr>
            <a:lstStyle/>
            <a:p>
              <a:endParaRPr sz="984"/>
            </a:p>
          </p:txBody>
        </p:sp>
        <p:sp>
          <p:nvSpPr>
            <p:cNvPr id="100" name="Line">
              <a:extLst>
                <a:ext uri="{FF2B5EF4-FFF2-40B4-BE49-F238E27FC236}">
                  <a16:creationId xmlns:a16="http://schemas.microsoft.com/office/drawing/2014/main" id="{B4E1450C-FAED-4632-BC7A-C33E0FB1AC01}"/>
                </a:ext>
              </a:extLst>
            </p:cNvPr>
            <p:cNvSpPr/>
            <p:nvPr/>
          </p:nvSpPr>
          <p:spPr>
            <a:xfrm>
              <a:off x="8453809" y="5498862"/>
              <a:ext cx="37669" cy="898477"/>
            </a:xfrm>
            <a:prstGeom prst="line">
              <a:avLst/>
            </a:prstGeom>
            <a:noFill/>
            <a:ln w="12700" cap="flat">
              <a:solidFill>
                <a:srgbClr val="E8E5E9"/>
              </a:solidFill>
              <a:prstDash val="dash"/>
              <a:miter lim="400000"/>
            </a:ln>
            <a:effectLst/>
          </p:spPr>
          <p:txBody>
            <a:bodyPr wrap="square" lIns="17144" tIns="17144" rIns="17144" bIns="17144" numCol="1" anchor="t">
              <a:noAutofit/>
            </a:bodyPr>
            <a:lstStyle/>
            <a:p>
              <a:endParaRPr sz="984"/>
            </a:p>
          </p:txBody>
        </p:sp>
        <p:sp>
          <p:nvSpPr>
            <p:cNvPr id="101" name="Line">
              <a:extLst>
                <a:ext uri="{FF2B5EF4-FFF2-40B4-BE49-F238E27FC236}">
                  <a16:creationId xmlns:a16="http://schemas.microsoft.com/office/drawing/2014/main" id="{8C94838F-E7D9-4A1D-A5D8-D0F834FBC904}"/>
                </a:ext>
              </a:extLst>
            </p:cNvPr>
            <p:cNvSpPr/>
            <p:nvPr/>
          </p:nvSpPr>
          <p:spPr>
            <a:xfrm>
              <a:off x="10713930" y="2003488"/>
              <a:ext cx="32498" cy="1162347"/>
            </a:xfrm>
            <a:prstGeom prst="line">
              <a:avLst/>
            </a:prstGeom>
            <a:noFill/>
            <a:ln w="12700" cap="flat">
              <a:solidFill>
                <a:srgbClr val="E8E5E9"/>
              </a:solidFill>
              <a:prstDash val="dash"/>
              <a:miter lim="400000"/>
            </a:ln>
            <a:effectLst/>
          </p:spPr>
          <p:txBody>
            <a:bodyPr wrap="square" lIns="17144" tIns="17144" rIns="17144" bIns="17144" numCol="1" anchor="t">
              <a:noAutofit/>
            </a:bodyPr>
            <a:lstStyle/>
            <a:p>
              <a:endParaRPr sz="984"/>
            </a:p>
          </p:txBody>
        </p:sp>
        <p:sp>
          <p:nvSpPr>
            <p:cNvPr id="102" name="Line">
              <a:extLst>
                <a:ext uri="{FF2B5EF4-FFF2-40B4-BE49-F238E27FC236}">
                  <a16:creationId xmlns:a16="http://schemas.microsoft.com/office/drawing/2014/main" id="{FCF7BA46-CA84-4675-8BC2-D085E36C5E77}"/>
                </a:ext>
              </a:extLst>
            </p:cNvPr>
            <p:cNvSpPr/>
            <p:nvPr/>
          </p:nvSpPr>
          <p:spPr>
            <a:xfrm>
              <a:off x="6161572" y="4003748"/>
              <a:ext cx="1400" cy="1180949"/>
            </a:xfrm>
            <a:prstGeom prst="line">
              <a:avLst/>
            </a:prstGeom>
            <a:noFill/>
            <a:ln w="12700" cap="flat">
              <a:solidFill>
                <a:srgbClr val="E8E5E9"/>
              </a:solidFill>
              <a:prstDash val="dash"/>
              <a:miter lim="400000"/>
            </a:ln>
            <a:effectLst/>
          </p:spPr>
          <p:txBody>
            <a:bodyPr wrap="square" lIns="17144" tIns="17144" rIns="17144" bIns="17144" numCol="1" anchor="t">
              <a:noAutofit/>
            </a:bodyPr>
            <a:lstStyle/>
            <a:p>
              <a:endParaRPr sz="984"/>
            </a:p>
          </p:txBody>
        </p:sp>
        <p:sp>
          <p:nvSpPr>
            <p:cNvPr id="103" name="Line">
              <a:extLst>
                <a:ext uri="{FF2B5EF4-FFF2-40B4-BE49-F238E27FC236}">
                  <a16:creationId xmlns:a16="http://schemas.microsoft.com/office/drawing/2014/main" id="{9B0DD980-C35F-4500-B425-328203665CA7}"/>
                </a:ext>
              </a:extLst>
            </p:cNvPr>
            <p:cNvSpPr/>
            <p:nvPr/>
          </p:nvSpPr>
          <p:spPr>
            <a:xfrm>
              <a:off x="1976482" y="3823295"/>
              <a:ext cx="2" cy="964195"/>
            </a:xfrm>
            <a:prstGeom prst="line">
              <a:avLst/>
            </a:prstGeom>
            <a:noFill/>
            <a:ln w="12700" cap="flat">
              <a:solidFill>
                <a:srgbClr val="E8E5E9"/>
              </a:solidFill>
              <a:prstDash val="dash"/>
              <a:miter lim="400000"/>
            </a:ln>
            <a:effectLst/>
          </p:spPr>
          <p:txBody>
            <a:bodyPr wrap="square" lIns="17144" tIns="17144" rIns="17144" bIns="17144" numCol="1" anchor="t">
              <a:noAutofit/>
            </a:bodyPr>
            <a:lstStyle/>
            <a:p>
              <a:endParaRPr sz="984"/>
            </a:p>
          </p:txBody>
        </p:sp>
      </p:grpSp>
      <p:sp>
        <p:nvSpPr>
          <p:cNvPr id="104" name="TARGETING SARS…">
            <a:extLst>
              <a:ext uri="{FF2B5EF4-FFF2-40B4-BE49-F238E27FC236}">
                <a16:creationId xmlns:a16="http://schemas.microsoft.com/office/drawing/2014/main" id="{8BF402B3-7384-45DE-81C9-A323CD8E5A3E}"/>
              </a:ext>
            </a:extLst>
          </p:cNvPr>
          <p:cNvSpPr txBox="1"/>
          <p:nvPr/>
        </p:nvSpPr>
        <p:spPr>
          <a:xfrm>
            <a:off x="1474924" y="1321020"/>
            <a:ext cx="1729313" cy="1117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7144" tIns="17144" rIns="17144" bIns="17144"/>
          <a:lstStyle/>
          <a:p>
            <a:pPr defTabSz="457151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984" dirty="0"/>
              <a:t>ECONOMETRIC WORK ON MINIMUM WAGE BEGINS</a:t>
            </a:r>
          </a:p>
          <a:p>
            <a:pPr defTabSz="457151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52" dirty="0"/>
          </a:p>
          <a:p>
            <a:pPr defTabSz="457151">
              <a:defRPr sz="1400" b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984" dirty="0">
                <a:solidFill>
                  <a:srgbClr val="787878"/>
                </a:solidFill>
              </a:rPr>
              <a:t>- Apply two variants of DiD strategies to examine impact of MW law in agriculture (published in </a:t>
            </a:r>
            <a:r>
              <a:rPr lang="en-ZA" sz="984" i="1" dirty="0">
                <a:solidFill>
                  <a:srgbClr val="787878"/>
                </a:solidFill>
              </a:rPr>
              <a:t>AJAE</a:t>
            </a:r>
            <a:r>
              <a:rPr lang="en-ZA" sz="984" dirty="0">
                <a:solidFill>
                  <a:srgbClr val="787878"/>
                </a:solidFill>
              </a:rPr>
              <a:t>, 2014)</a:t>
            </a:r>
          </a:p>
          <a:p>
            <a:pPr defTabSz="457151">
              <a:defRPr sz="1400" b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ZA" sz="984" dirty="0"/>
          </a:p>
          <a:p>
            <a:pPr marL="200896" indent="-200896" defTabSz="457151">
              <a:buFontTx/>
              <a:buChar char="-"/>
              <a:defRPr sz="1400" b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ZA" sz="984" dirty="0"/>
          </a:p>
          <a:p>
            <a:pPr defTabSz="457151">
              <a:defRPr sz="1400" b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ZA" sz="984" dirty="0"/>
          </a:p>
        </p:txBody>
      </p:sp>
      <p:sp>
        <p:nvSpPr>
          <p:cNvPr id="105" name="October - Moyane disbands EXCO and start of resignations…">
            <a:extLst>
              <a:ext uri="{FF2B5EF4-FFF2-40B4-BE49-F238E27FC236}">
                <a16:creationId xmlns:a16="http://schemas.microsoft.com/office/drawing/2014/main" id="{999D481B-ED51-4A37-B244-B28D1515FAB2}"/>
              </a:ext>
            </a:extLst>
          </p:cNvPr>
          <p:cNvSpPr txBox="1"/>
          <p:nvPr/>
        </p:nvSpPr>
        <p:spPr>
          <a:xfrm>
            <a:off x="3506962" y="5452979"/>
            <a:ext cx="1969217" cy="1371173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7144" tIns="17144" rIns="17144" bIns="17144"/>
          <a:lstStyle/>
          <a:p>
            <a:pPr defTabSz="457151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984" dirty="0">
                <a:solidFill>
                  <a:schemeClr val="bg1"/>
                </a:solidFill>
              </a:rPr>
              <a:t>INTRODUCING V</a:t>
            </a:r>
            <a:r>
              <a:rPr lang="el-GR" sz="984" baseline="30000" dirty="0">
                <a:solidFill>
                  <a:schemeClr val="bg1"/>
                </a:solidFill>
              </a:rPr>
              <a:t>α</a:t>
            </a:r>
          </a:p>
          <a:p>
            <a:pPr defTabSz="457151">
              <a:defRPr sz="1400" b="0" i="1" u="sng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ZA" sz="352" dirty="0">
              <a:solidFill>
                <a:schemeClr val="bg1"/>
              </a:solidFill>
            </a:endParaRPr>
          </a:p>
          <a:p>
            <a:pPr defTabSz="457151">
              <a:defRPr sz="1400" b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984" dirty="0">
                <a:solidFill>
                  <a:schemeClr val="bg1"/>
                </a:solidFill>
              </a:rPr>
              <a:t>- Develop novel index to measure extent &amp; depth of MW violation (</a:t>
            </a:r>
            <a:r>
              <a:rPr lang="en-ZA" sz="984" i="1" dirty="0">
                <a:solidFill>
                  <a:schemeClr val="bg1"/>
                </a:solidFill>
              </a:rPr>
              <a:t>Labour</a:t>
            </a:r>
            <a:r>
              <a:rPr lang="en-ZA" sz="984" dirty="0">
                <a:solidFill>
                  <a:schemeClr val="bg1"/>
                </a:solidFill>
              </a:rPr>
              <a:t>, 2013)</a:t>
            </a:r>
          </a:p>
          <a:p>
            <a:pPr defTabSz="457151">
              <a:defRPr sz="1400" b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ZA" sz="211" dirty="0">
              <a:solidFill>
                <a:schemeClr val="bg1"/>
              </a:solidFill>
            </a:endParaRPr>
          </a:p>
          <a:p>
            <a:pPr defTabSz="457151">
              <a:defRPr sz="1400" b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984" dirty="0">
                <a:solidFill>
                  <a:schemeClr val="bg1"/>
                </a:solidFill>
              </a:rPr>
              <a:t>- Index now applied globally:</a:t>
            </a:r>
          </a:p>
          <a:p>
            <a:pPr defTabSz="457151">
              <a:defRPr sz="1400" b="0" i="1" u="sng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ZA" sz="984" dirty="0">
              <a:solidFill>
                <a:schemeClr val="bg1"/>
              </a:solidFill>
            </a:endParaRPr>
          </a:p>
        </p:txBody>
      </p:sp>
      <p:sp>
        <p:nvSpPr>
          <p:cNvPr id="106" name="RESTRUCTURING…">
            <a:extLst>
              <a:ext uri="{FF2B5EF4-FFF2-40B4-BE49-F238E27FC236}">
                <a16:creationId xmlns:a16="http://schemas.microsoft.com/office/drawing/2014/main" id="{EE9A52B7-D213-4E94-B5D9-E2E7132F9DBF}"/>
              </a:ext>
            </a:extLst>
          </p:cNvPr>
          <p:cNvSpPr txBox="1"/>
          <p:nvPr/>
        </p:nvSpPr>
        <p:spPr>
          <a:xfrm>
            <a:off x="5574584" y="4856097"/>
            <a:ext cx="1753304" cy="1116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7144" tIns="17144" rIns="17144" bIns="17144"/>
          <a:lstStyle/>
          <a:p>
            <a:pPr defTabSz="457151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984" dirty="0"/>
              <a:t>DEVELOPING COUNTRY CONTEXT</a:t>
            </a:r>
          </a:p>
          <a:p>
            <a:pPr defTabSz="457151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52" dirty="0"/>
          </a:p>
          <a:p>
            <a:pPr defTabSz="457151">
              <a:defRPr sz="1400" b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984" dirty="0">
                <a:solidFill>
                  <a:srgbClr val="787878"/>
                </a:solidFill>
              </a:rPr>
              <a:t>- Begin work on MWs, enforcement, and compliance in a developing country context (</a:t>
            </a:r>
            <a:r>
              <a:rPr lang="en-ZA" sz="984" i="1" dirty="0">
                <a:solidFill>
                  <a:srgbClr val="787878"/>
                </a:solidFill>
              </a:rPr>
              <a:t>IZA</a:t>
            </a:r>
            <a:r>
              <a:rPr lang="en-ZA" sz="984" dirty="0">
                <a:solidFill>
                  <a:srgbClr val="787878"/>
                </a:solidFill>
              </a:rPr>
              <a:t>, 2014)</a:t>
            </a:r>
          </a:p>
          <a:p>
            <a:pPr defTabSz="457151">
              <a:defRPr sz="1400" b="0" i="1" u="sng">
                <a:solidFill>
                  <a:srgbClr val="8C8E9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84" dirty="0"/>
          </a:p>
          <a:p>
            <a:pPr defTabSz="457151">
              <a:defRPr sz="1400" b="0" i="1" u="sng">
                <a:solidFill>
                  <a:srgbClr val="8C8E9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984" dirty="0"/>
              <a:t> </a:t>
            </a:r>
          </a:p>
        </p:txBody>
      </p:sp>
      <p:pic>
        <p:nvPicPr>
          <p:cNvPr id="107" name="Picture 2" descr="urn:x-wiley:11217081:media:labr12010:labr12010-math-0004">
            <a:extLst>
              <a:ext uri="{FF2B5EF4-FFF2-40B4-BE49-F238E27FC236}">
                <a16:creationId xmlns:a16="http://schemas.microsoft.com/office/drawing/2014/main" id="{64AC729F-5201-4EAB-B44F-A920B2A0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4226" y="6351619"/>
            <a:ext cx="1854687" cy="32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ESTRUCTURING…">
            <a:extLst>
              <a:ext uri="{FF2B5EF4-FFF2-40B4-BE49-F238E27FC236}">
                <a16:creationId xmlns:a16="http://schemas.microsoft.com/office/drawing/2014/main" id="{2B345E96-D8F4-453C-B9C1-59C6F6EAA14B}"/>
              </a:ext>
            </a:extLst>
          </p:cNvPr>
          <p:cNvSpPr txBox="1"/>
          <p:nvPr/>
        </p:nvSpPr>
        <p:spPr>
          <a:xfrm>
            <a:off x="7426293" y="2191742"/>
            <a:ext cx="1753304" cy="1116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7144" tIns="17144" rIns="17144" bIns="17144"/>
          <a:lstStyle/>
          <a:p>
            <a:pPr defTabSz="457151">
              <a:lnSpc>
                <a:spcPct val="150000"/>
              </a:lnSpc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984" dirty="0"/>
              <a:t>PARTIAL COMPLIANCE</a:t>
            </a:r>
            <a:endParaRPr sz="984" dirty="0"/>
          </a:p>
          <a:p>
            <a:pPr defTabSz="457151">
              <a:defRPr sz="1400" b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984" dirty="0">
                <a:solidFill>
                  <a:srgbClr val="787878"/>
                </a:solidFill>
              </a:rPr>
              <a:t>- Introduce new theory &amp; application for ‘partial compliance’ with MW laws, using V</a:t>
            </a:r>
            <a:r>
              <a:rPr lang="el-GR" sz="984" baseline="30000" dirty="0">
                <a:solidFill>
                  <a:srgbClr val="787878"/>
                </a:solidFill>
              </a:rPr>
              <a:t>α</a:t>
            </a:r>
            <a:r>
              <a:rPr lang="el-GR" sz="984" dirty="0">
                <a:solidFill>
                  <a:srgbClr val="787878"/>
                </a:solidFill>
              </a:rPr>
              <a:t> </a:t>
            </a:r>
            <a:endParaRPr lang="en-ZA" sz="984" dirty="0">
              <a:solidFill>
                <a:srgbClr val="787878"/>
              </a:solidFill>
            </a:endParaRPr>
          </a:p>
          <a:p>
            <a:pPr defTabSz="457151">
              <a:defRPr sz="1400" b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984" dirty="0">
                <a:solidFill>
                  <a:srgbClr val="787878"/>
                </a:solidFill>
              </a:rPr>
              <a:t>(</a:t>
            </a:r>
            <a:r>
              <a:rPr lang="en-ZA" sz="984" i="1" dirty="0" err="1">
                <a:solidFill>
                  <a:srgbClr val="787878"/>
                </a:solidFill>
              </a:rPr>
              <a:t>JoLD</a:t>
            </a:r>
            <a:r>
              <a:rPr lang="en-ZA" sz="984" dirty="0">
                <a:solidFill>
                  <a:srgbClr val="787878"/>
                </a:solidFill>
              </a:rPr>
              <a:t>, 2014)</a:t>
            </a:r>
          </a:p>
          <a:p>
            <a:pPr defTabSz="457151">
              <a:defRPr sz="1400" b="0" i="1" u="sng">
                <a:solidFill>
                  <a:srgbClr val="8C8E9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84" dirty="0"/>
          </a:p>
          <a:p>
            <a:pPr defTabSz="457151">
              <a:defRPr sz="1400" b="0" i="1" u="sng">
                <a:solidFill>
                  <a:srgbClr val="8C8E9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984" dirty="0"/>
              <a:t> </a:t>
            </a:r>
          </a:p>
        </p:txBody>
      </p:sp>
      <p:sp>
        <p:nvSpPr>
          <p:cNvPr id="109" name="2016/17">
            <a:extLst>
              <a:ext uri="{FF2B5EF4-FFF2-40B4-BE49-F238E27FC236}">
                <a16:creationId xmlns:a16="http://schemas.microsoft.com/office/drawing/2014/main" id="{FB1BE91C-3561-4D97-A3CA-D8DB580347FA}"/>
              </a:ext>
            </a:extLst>
          </p:cNvPr>
          <p:cNvSpPr txBox="1"/>
          <p:nvPr/>
        </p:nvSpPr>
        <p:spPr>
          <a:xfrm>
            <a:off x="7455677" y="4299999"/>
            <a:ext cx="1022497" cy="2865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7144" tIns="17144" rIns="17144" bIns="17144" numCol="1" anchor="t">
            <a:noAutofit/>
          </a:bodyPr>
          <a:lstStyle>
            <a:lvl1pPr algn="ctr" defTabSz="650240">
              <a:defRPr sz="2400" b="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lang="en-ZA" sz="1688" dirty="0"/>
              <a:t>2016/17</a:t>
            </a:r>
            <a:endParaRPr sz="1688" dirty="0"/>
          </a:p>
        </p:txBody>
      </p:sp>
      <p:sp>
        <p:nvSpPr>
          <p:cNvPr id="110" name="RESTRUCTURING…">
            <a:extLst>
              <a:ext uri="{FF2B5EF4-FFF2-40B4-BE49-F238E27FC236}">
                <a16:creationId xmlns:a16="http://schemas.microsoft.com/office/drawing/2014/main" id="{776F9CA9-A173-467A-88E4-1F1871C03BCF}"/>
              </a:ext>
            </a:extLst>
          </p:cNvPr>
          <p:cNvSpPr txBox="1"/>
          <p:nvPr/>
        </p:nvSpPr>
        <p:spPr>
          <a:xfrm>
            <a:off x="7524699" y="5598366"/>
            <a:ext cx="1753304" cy="1116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7144" tIns="17144" rIns="17144" bIns="17144"/>
          <a:lstStyle/>
          <a:p>
            <a:pPr defTabSz="457151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984" dirty="0"/>
              <a:t>BROADENING MW WORK</a:t>
            </a:r>
          </a:p>
          <a:p>
            <a:pPr defTabSz="457151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52" dirty="0"/>
          </a:p>
          <a:p>
            <a:pPr defTabSz="457151">
              <a:defRPr sz="1400" b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984" dirty="0">
                <a:solidFill>
                  <a:srgbClr val="787878"/>
                </a:solidFill>
              </a:rPr>
              <a:t>- Apply DiD techniques to young workers (</a:t>
            </a:r>
            <a:r>
              <a:rPr lang="en-ZA" sz="984" i="1" dirty="0">
                <a:solidFill>
                  <a:srgbClr val="787878"/>
                </a:solidFill>
              </a:rPr>
              <a:t>JAE</a:t>
            </a:r>
            <a:r>
              <a:rPr lang="en-ZA" sz="984" dirty="0">
                <a:solidFill>
                  <a:srgbClr val="787878"/>
                </a:solidFill>
              </a:rPr>
              <a:t>, 2016)</a:t>
            </a:r>
          </a:p>
          <a:p>
            <a:pPr defTabSz="457151">
              <a:defRPr sz="1400" b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ZA" sz="211" dirty="0">
              <a:solidFill>
                <a:srgbClr val="787878"/>
              </a:solidFill>
            </a:endParaRPr>
          </a:p>
          <a:p>
            <a:pPr defTabSz="457151">
              <a:defRPr sz="1400" b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984" dirty="0">
                <a:solidFill>
                  <a:srgbClr val="787878"/>
                </a:solidFill>
              </a:rPr>
              <a:t>- Extend scope of work to countries in SSA, apply V</a:t>
            </a:r>
            <a:r>
              <a:rPr lang="el-GR" sz="984" baseline="30000" dirty="0">
                <a:solidFill>
                  <a:srgbClr val="787878"/>
                </a:solidFill>
              </a:rPr>
              <a:t>α</a:t>
            </a:r>
            <a:r>
              <a:rPr lang="el-GR" sz="984" dirty="0">
                <a:solidFill>
                  <a:srgbClr val="787878"/>
                </a:solidFill>
              </a:rPr>
              <a:t> </a:t>
            </a:r>
            <a:endParaRPr lang="en-ZA" sz="984" dirty="0">
              <a:solidFill>
                <a:srgbClr val="787878"/>
              </a:solidFill>
            </a:endParaRPr>
          </a:p>
          <a:p>
            <a:pPr defTabSz="457151">
              <a:defRPr sz="1400" b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984" dirty="0"/>
              <a:t>(</a:t>
            </a:r>
            <a:r>
              <a:rPr lang="en-ZA" sz="984" i="1" dirty="0">
                <a:solidFill>
                  <a:srgbClr val="787878"/>
                </a:solidFill>
              </a:rPr>
              <a:t>WBRO</a:t>
            </a:r>
            <a:r>
              <a:rPr lang="en-ZA" sz="984" dirty="0">
                <a:solidFill>
                  <a:srgbClr val="787878"/>
                </a:solidFill>
              </a:rPr>
              <a:t>, 2017)</a:t>
            </a:r>
            <a:endParaRPr sz="984" dirty="0">
              <a:solidFill>
                <a:srgbClr val="787878"/>
              </a:solidFill>
            </a:endParaRPr>
          </a:p>
          <a:p>
            <a:pPr defTabSz="457151">
              <a:defRPr sz="1400" b="0" i="1" u="sng">
                <a:solidFill>
                  <a:srgbClr val="8C8E9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984" dirty="0"/>
              <a:t> </a:t>
            </a:r>
          </a:p>
        </p:txBody>
      </p:sp>
      <p:sp>
        <p:nvSpPr>
          <p:cNvPr id="111" name="Line">
            <a:extLst>
              <a:ext uri="{FF2B5EF4-FFF2-40B4-BE49-F238E27FC236}">
                <a16:creationId xmlns:a16="http://schemas.microsoft.com/office/drawing/2014/main" id="{8963C81C-1908-4177-90CF-58DDDB995A0E}"/>
              </a:ext>
            </a:extLst>
          </p:cNvPr>
          <p:cNvSpPr/>
          <p:nvPr/>
        </p:nvSpPr>
        <p:spPr>
          <a:xfrm>
            <a:off x="4577080" y="4599208"/>
            <a:ext cx="11363" cy="755619"/>
          </a:xfrm>
          <a:prstGeom prst="line">
            <a:avLst/>
          </a:prstGeom>
          <a:noFill/>
          <a:ln w="12700" cap="flat">
            <a:solidFill>
              <a:srgbClr val="E8E5E9"/>
            </a:solidFill>
            <a:prstDash val="dash"/>
            <a:miter lim="400000"/>
          </a:ln>
          <a:effectLst/>
        </p:spPr>
        <p:txBody>
          <a:bodyPr wrap="square" lIns="17144" tIns="17144" rIns="17144" bIns="17144" numCol="1" anchor="t">
            <a:noAutofit/>
          </a:bodyPr>
          <a:lstStyle/>
          <a:p>
            <a:endParaRPr sz="984"/>
          </a:p>
        </p:txBody>
      </p:sp>
      <p:sp>
        <p:nvSpPr>
          <p:cNvPr id="112" name="Line">
            <a:extLst>
              <a:ext uri="{FF2B5EF4-FFF2-40B4-BE49-F238E27FC236}">
                <a16:creationId xmlns:a16="http://schemas.microsoft.com/office/drawing/2014/main" id="{C51512D2-EC83-425E-94D5-CA2F5866F628}"/>
              </a:ext>
            </a:extLst>
          </p:cNvPr>
          <p:cNvSpPr/>
          <p:nvPr/>
        </p:nvSpPr>
        <p:spPr>
          <a:xfrm flipH="1">
            <a:off x="2752183" y="2341847"/>
            <a:ext cx="184" cy="740828"/>
          </a:xfrm>
          <a:prstGeom prst="line">
            <a:avLst/>
          </a:prstGeom>
          <a:noFill/>
          <a:ln w="12700" cap="flat">
            <a:solidFill>
              <a:srgbClr val="E8E5E9"/>
            </a:solidFill>
            <a:prstDash val="dash"/>
            <a:miter lim="400000"/>
          </a:ln>
          <a:effectLst/>
        </p:spPr>
        <p:txBody>
          <a:bodyPr wrap="square" lIns="17144" tIns="17144" rIns="17144" bIns="17144" numCol="1" anchor="t">
            <a:noAutofit/>
          </a:bodyPr>
          <a:lstStyle/>
          <a:p>
            <a:endParaRPr sz="984"/>
          </a:p>
        </p:txBody>
      </p:sp>
      <p:sp>
        <p:nvSpPr>
          <p:cNvPr id="113" name="RESTRUCTURING…">
            <a:extLst>
              <a:ext uri="{FF2B5EF4-FFF2-40B4-BE49-F238E27FC236}">
                <a16:creationId xmlns:a16="http://schemas.microsoft.com/office/drawing/2014/main" id="{76F84402-955C-475C-A7CF-399528B4D4C4}"/>
              </a:ext>
            </a:extLst>
          </p:cNvPr>
          <p:cNvSpPr txBox="1"/>
          <p:nvPr/>
        </p:nvSpPr>
        <p:spPr>
          <a:xfrm>
            <a:off x="9278003" y="1314137"/>
            <a:ext cx="1880389" cy="1116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7144" tIns="17144" rIns="17144" bIns="17144"/>
          <a:lstStyle/>
          <a:p>
            <a:pPr defTabSz="457151">
              <a:lnSpc>
                <a:spcPct val="150000"/>
              </a:lnSpc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984" dirty="0"/>
              <a:t>MULTIPLE VIOLATION WORK</a:t>
            </a:r>
            <a:endParaRPr sz="984" dirty="0"/>
          </a:p>
          <a:p>
            <a:pPr defTabSz="457151">
              <a:defRPr sz="1400" b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984" dirty="0">
                <a:solidFill>
                  <a:srgbClr val="787878"/>
                </a:solidFill>
              </a:rPr>
              <a:t>- Create original index to measure wage &amp; non-wage violation, with application to SA (</a:t>
            </a:r>
            <a:r>
              <a:rPr lang="en-ZA" sz="984" i="1" dirty="0">
                <a:solidFill>
                  <a:srgbClr val="787878"/>
                </a:solidFill>
              </a:rPr>
              <a:t>forthcoming</a:t>
            </a:r>
            <a:r>
              <a:rPr lang="en-ZA" sz="984" dirty="0">
                <a:solidFill>
                  <a:srgbClr val="787878"/>
                </a:solidFill>
              </a:rPr>
              <a:t>). </a:t>
            </a:r>
          </a:p>
          <a:p>
            <a:pPr defTabSz="457151">
              <a:defRPr sz="1400" b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ZA" sz="211" dirty="0">
              <a:solidFill>
                <a:srgbClr val="787878"/>
              </a:solidFill>
            </a:endParaRPr>
          </a:p>
          <a:p>
            <a:pPr defTabSz="457151">
              <a:defRPr sz="1400" b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984" dirty="0">
                <a:solidFill>
                  <a:srgbClr val="787878"/>
                </a:solidFill>
              </a:rPr>
              <a:t>- Extend work on compliance (</a:t>
            </a:r>
            <a:r>
              <a:rPr lang="en-ZA" sz="984" i="1" dirty="0">
                <a:solidFill>
                  <a:srgbClr val="787878"/>
                </a:solidFill>
              </a:rPr>
              <a:t>IZA</a:t>
            </a:r>
            <a:r>
              <a:rPr lang="en-ZA" sz="984" dirty="0">
                <a:solidFill>
                  <a:srgbClr val="787878"/>
                </a:solidFill>
              </a:rPr>
              <a:t>, 2019)</a:t>
            </a:r>
            <a:endParaRPr sz="984" dirty="0">
              <a:solidFill>
                <a:srgbClr val="787878"/>
              </a:solidFill>
            </a:endParaRPr>
          </a:p>
          <a:p>
            <a:pPr defTabSz="457151">
              <a:defRPr sz="1400" b="0" i="1" u="sng">
                <a:solidFill>
                  <a:srgbClr val="8C8E9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984" dirty="0"/>
              <a:t> </a:t>
            </a:r>
          </a:p>
        </p:txBody>
      </p:sp>
      <p:sp>
        <p:nvSpPr>
          <p:cNvPr id="114" name="RESTRUCTURING…">
            <a:extLst>
              <a:ext uri="{FF2B5EF4-FFF2-40B4-BE49-F238E27FC236}">
                <a16:creationId xmlns:a16="http://schemas.microsoft.com/office/drawing/2014/main" id="{C233214B-5335-439A-BCFF-68E43D442A0E}"/>
              </a:ext>
            </a:extLst>
          </p:cNvPr>
          <p:cNvSpPr txBox="1"/>
          <p:nvPr/>
        </p:nvSpPr>
        <p:spPr>
          <a:xfrm>
            <a:off x="9957387" y="4404733"/>
            <a:ext cx="1921424" cy="2419419"/>
          </a:xfrm>
          <a:prstGeom prst="rect">
            <a:avLst/>
          </a:prstGeom>
          <a:solidFill>
            <a:srgbClr val="0070C0"/>
          </a:solidFill>
          <a:ln w="12700">
            <a:solidFill>
              <a:srgbClr val="0070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7144" tIns="17144" rIns="17144" bIns="17144"/>
          <a:lstStyle/>
          <a:p>
            <a:pPr defTabSz="457151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1067" b="1" dirty="0">
                <a:solidFill>
                  <a:schemeClr val="bg1"/>
                </a:solidFill>
              </a:rPr>
              <a:t>V</a:t>
            </a:r>
            <a:r>
              <a:rPr lang="el-GR" sz="1067" b="1" dirty="0">
                <a:solidFill>
                  <a:schemeClr val="bg1"/>
                </a:solidFill>
              </a:rPr>
              <a:t>α  </a:t>
            </a:r>
            <a:r>
              <a:rPr lang="en-ZA" sz="1067" b="1" dirty="0">
                <a:solidFill>
                  <a:schemeClr val="bg1"/>
                </a:solidFill>
              </a:rPr>
              <a:t>Applications in 24 Countries Around the World:</a:t>
            </a:r>
          </a:p>
          <a:p>
            <a:pPr marL="228594" indent="-228594" defTabSz="457151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ZA" sz="1067" dirty="0">
              <a:solidFill>
                <a:schemeClr val="bg1"/>
              </a:solidFill>
            </a:endParaRPr>
          </a:p>
          <a:p>
            <a:pPr marL="228594" indent="-228594" defTabSz="457151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1067" dirty="0">
                <a:solidFill>
                  <a:schemeClr val="bg1"/>
                </a:solidFill>
              </a:rPr>
              <a:t>Chile, Ecuador,          Honduras</a:t>
            </a:r>
          </a:p>
          <a:p>
            <a:pPr marL="228594" indent="-228594" defTabSz="457151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1067" dirty="0">
                <a:solidFill>
                  <a:schemeClr val="bg1"/>
                </a:solidFill>
              </a:rPr>
              <a:t>Namibia, Kenya, Tanzania, Zambia, Mauritius, Comoros, Seychelles</a:t>
            </a:r>
          </a:p>
          <a:p>
            <a:pPr marL="228594" indent="-228594" defTabSz="457151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1067" dirty="0">
                <a:solidFill>
                  <a:schemeClr val="bg1"/>
                </a:solidFill>
              </a:rPr>
              <a:t>Czech Republic, Italy, Hungary, Poland, Lithuania, Slovakia, Slovenia, Estonia, Bulgaria, Romania, Latvia</a:t>
            </a:r>
          </a:p>
          <a:p>
            <a:pPr marL="228594" indent="-228594" defTabSz="457151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1067" dirty="0">
                <a:solidFill>
                  <a:schemeClr val="bg1"/>
                </a:solidFill>
              </a:rPr>
              <a:t>China, India, Jordan</a:t>
            </a:r>
          </a:p>
          <a:p>
            <a:pPr defTabSz="457151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ZA" sz="1067" dirty="0">
              <a:solidFill>
                <a:schemeClr val="bg1"/>
              </a:solidFill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D9120021-B590-4DDF-8405-8913906ACF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608" y="1197439"/>
            <a:ext cx="1994185" cy="1452768"/>
          </a:xfrm>
          <a:prstGeom prst="rect">
            <a:avLst/>
          </a:prstGeom>
        </p:spPr>
      </p:pic>
      <p:sp>
        <p:nvSpPr>
          <p:cNvPr id="116" name="Line">
            <a:extLst>
              <a:ext uri="{FF2B5EF4-FFF2-40B4-BE49-F238E27FC236}">
                <a16:creationId xmlns:a16="http://schemas.microsoft.com/office/drawing/2014/main" id="{6BD2E18E-B8C8-444A-AFC7-25D9C5072F6B}"/>
              </a:ext>
            </a:extLst>
          </p:cNvPr>
          <p:cNvSpPr/>
          <p:nvPr/>
        </p:nvSpPr>
        <p:spPr>
          <a:xfrm flipH="1">
            <a:off x="7455671" y="1928721"/>
            <a:ext cx="4" cy="129643"/>
          </a:xfrm>
          <a:prstGeom prst="line">
            <a:avLst/>
          </a:prstGeom>
          <a:noFill/>
          <a:ln w="12700" cap="flat">
            <a:solidFill>
              <a:srgbClr val="E8E5E9"/>
            </a:solidFill>
            <a:prstDash val="dash"/>
            <a:miter lim="400000"/>
          </a:ln>
          <a:effectLst/>
        </p:spPr>
        <p:txBody>
          <a:bodyPr wrap="square" lIns="17144" tIns="17144" rIns="17144" bIns="17144" numCol="1" anchor="t">
            <a:noAutofit/>
          </a:bodyPr>
          <a:lstStyle/>
          <a:p>
            <a:endParaRPr sz="984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6DAE253-E44A-449A-8B56-905DB2119653}"/>
              </a:ext>
            </a:extLst>
          </p:cNvPr>
          <p:cNvSpPr txBox="1"/>
          <p:nvPr/>
        </p:nvSpPr>
        <p:spPr>
          <a:xfrm>
            <a:off x="1474924" y="4461848"/>
            <a:ext cx="1969217" cy="1459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87" dirty="0"/>
              <a:t>MEASURING VIOLATION</a:t>
            </a:r>
          </a:p>
          <a:p>
            <a:r>
              <a:rPr lang="en-ZA" sz="987" dirty="0">
                <a:solidFill>
                  <a:schemeClr val="bg1">
                    <a:lumMod val="50000"/>
                  </a:schemeClr>
                </a:solidFill>
              </a:rPr>
              <a:t>- First paper measuring MW violation (</a:t>
            </a:r>
            <a:r>
              <a:rPr lang="en-ZA" sz="987" i="1" dirty="0">
                <a:solidFill>
                  <a:schemeClr val="bg1">
                    <a:lumMod val="50000"/>
                  </a:schemeClr>
                </a:solidFill>
              </a:rPr>
              <a:t>ILR</a:t>
            </a:r>
            <a:r>
              <a:rPr lang="en-ZA" sz="987" dirty="0">
                <a:solidFill>
                  <a:schemeClr val="bg1">
                    <a:lumMod val="50000"/>
                  </a:schemeClr>
                </a:solidFill>
              </a:rPr>
              <a:t>, 2012)</a:t>
            </a:r>
          </a:p>
          <a:p>
            <a:r>
              <a:rPr lang="en-ZA" sz="987" i="1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ZA" sz="987" dirty="0">
                <a:solidFill>
                  <a:schemeClr val="bg1">
                    <a:lumMod val="50000"/>
                  </a:schemeClr>
                </a:solidFill>
              </a:rPr>
              <a:t>First paper examining relationship btw enforcement &amp; compliance </a:t>
            </a:r>
            <a:r>
              <a:rPr lang="en-ZA" sz="987" i="1" dirty="0">
                <a:solidFill>
                  <a:schemeClr val="bg1">
                    <a:lumMod val="50000"/>
                  </a:schemeClr>
                </a:solidFill>
              </a:rPr>
              <a:t>(RDE, </a:t>
            </a:r>
            <a:r>
              <a:rPr lang="en-ZA" sz="987" dirty="0">
                <a:solidFill>
                  <a:schemeClr val="bg1">
                    <a:lumMod val="50000"/>
                  </a:schemeClr>
                </a:solidFill>
              </a:rPr>
              <a:t>2012</a:t>
            </a:r>
            <a:r>
              <a:rPr lang="en-ZA" sz="987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ZA" sz="987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ZA" sz="987" i="1" u="sng" dirty="0"/>
              <a:t> </a:t>
            </a:r>
            <a:endParaRPr lang="en-ZA" sz="987" dirty="0"/>
          </a:p>
          <a:p>
            <a:r>
              <a:rPr lang="en-ZA" sz="987" dirty="0"/>
              <a:t> </a:t>
            </a:r>
          </a:p>
          <a:p>
            <a:endParaRPr lang="en-ZA" sz="987" dirty="0"/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8BE0A8F-A2D5-4C4D-9C8F-760BE21A1CA0}"/>
              </a:ext>
            </a:extLst>
          </p:cNvPr>
          <p:cNvCxnSpPr/>
          <p:nvPr/>
        </p:nvCxnSpPr>
        <p:spPr>
          <a:xfrm flipV="1">
            <a:off x="5533443" y="6662001"/>
            <a:ext cx="4268225" cy="2124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93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DAA1982-755C-4897-B83D-619215647D02}"/>
              </a:ext>
            </a:extLst>
          </p:cNvPr>
          <p:cNvSpPr txBox="1">
            <a:spLocks/>
          </p:cNvSpPr>
          <p:nvPr/>
        </p:nvSpPr>
        <p:spPr>
          <a:xfrm>
            <a:off x="1700443" y="2443890"/>
            <a:ext cx="8825948" cy="379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br>
              <a:rPr lang="nl-NL" sz="3600" dirty="0">
                <a:latin typeface="Garamond" panose="02020404030301010803" pitchFamily="18" charset="0"/>
              </a:rPr>
            </a:br>
            <a:br>
              <a:rPr lang="nl-NL" sz="3600" dirty="0">
                <a:latin typeface="Garamond" panose="02020404030301010803" pitchFamily="18" charset="0"/>
              </a:rPr>
            </a:br>
            <a:r>
              <a:rPr lang="nl-NL" sz="3300" b="1" dirty="0">
                <a:solidFill>
                  <a:srgbClr val="820000"/>
                </a:solidFill>
                <a:latin typeface="Garamond" panose="02020404030301010803" pitchFamily="18" charset="0"/>
              </a:rPr>
              <a:t>Erika Kraemer-Mbula   </a:t>
            </a:r>
          </a:p>
          <a:p>
            <a:pPr algn="ctr">
              <a:lnSpc>
                <a:spcPct val="134000"/>
              </a:lnSpc>
              <a:spcAft>
                <a:spcPts val="600"/>
              </a:spcAft>
            </a:pPr>
            <a:r>
              <a:rPr lang="en-AU" sz="2500" i="1" dirty="0">
                <a:latin typeface="Garamond" panose="02020404030301010803" pitchFamily="18" charset="0"/>
              </a:rPr>
              <a:t>Professor of Economics at University of Johannesburg, South Africa </a:t>
            </a:r>
            <a:br>
              <a:rPr lang="nl-NL" sz="3600" dirty="0">
                <a:latin typeface="Garamond" panose="02020404030301010803" pitchFamily="18" charset="0"/>
              </a:rPr>
            </a:br>
            <a:endParaRPr lang="nl-NL" sz="3600" dirty="0">
              <a:latin typeface="Garamond" panose="02020404030301010803" pitchFamily="18" charset="0"/>
            </a:endParaRPr>
          </a:p>
        </p:txBody>
      </p:sp>
      <p:sp>
        <p:nvSpPr>
          <p:cNvPr id="13" name="Tekstvak 14">
            <a:extLst>
              <a:ext uri="{FF2B5EF4-FFF2-40B4-BE49-F238E27FC236}">
                <a16:creationId xmlns:a16="http://schemas.microsoft.com/office/drawing/2014/main" id="{74A62895-764F-49FF-9F34-65DE46DAA367}"/>
              </a:ext>
            </a:extLst>
          </p:cNvPr>
          <p:cNvSpPr txBox="1"/>
          <p:nvPr/>
        </p:nvSpPr>
        <p:spPr>
          <a:xfrm>
            <a:off x="9620834" y="6234477"/>
            <a:ext cx="247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#IOS21</a:t>
            </a:r>
          </a:p>
        </p:txBody>
      </p:sp>
      <p:sp>
        <p:nvSpPr>
          <p:cNvPr id="11" name="Tekstvak 5">
            <a:extLst>
              <a:ext uri="{FF2B5EF4-FFF2-40B4-BE49-F238E27FC236}">
                <a16:creationId xmlns:a16="http://schemas.microsoft.com/office/drawing/2014/main" id="{92A72207-1788-41FD-B3EC-A6DA58DCD3E9}"/>
              </a:ext>
            </a:extLst>
          </p:cNvPr>
          <p:cNvSpPr txBox="1">
            <a:spLocks/>
          </p:cNvSpPr>
          <p:nvPr/>
        </p:nvSpPr>
        <p:spPr>
          <a:xfrm>
            <a:off x="4428309" y="-19281"/>
            <a:ext cx="767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Science 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23-25 June, 2021</a:t>
            </a:r>
          </a:p>
        </p:txBody>
      </p:sp>
    </p:spTree>
    <p:extLst>
      <p:ext uri="{BB962C8B-B14F-4D97-AF65-F5344CB8AC3E}">
        <p14:creationId xmlns:p14="http://schemas.microsoft.com/office/powerpoint/2010/main" val="665333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85247" y="4684776"/>
            <a:ext cx="1835150" cy="1838325"/>
            <a:chOff x="9985247" y="4684776"/>
            <a:chExt cx="1835150" cy="1838325"/>
          </a:xfrm>
        </p:grpSpPr>
        <p:sp>
          <p:nvSpPr>
            <p:cNvPr id="3" name="object 3"/>
            <p:cNvSpPr/>
            <p:nvPr/>
          </p:nvSpPr>
          <p:spPr>
            <a:xfrm>
              <a:off x="10021823" y="4721352"/>
              <a:ext cx="1758950" cy="1758950"/>
            </a:xfrm>
            <a:custGeom>
              <a:avLst/>
              <a:gdLst/>
              <a:ahLst/>
              <a:cxnLst/>
              <a:rect l="l" t="t" r="r" b="b"/>
              <a:pathLst>
                <a:path w="1758950" h="1758950">
                  <a:moveTo>
                    <a:pt x="1758696" y="0"/>
                  </a:moveTo>
                  <a:lnTo>
                    <a:pt x="0" y="0"/>
                  </a:lnTo>
                  <a:lnTo>
                    <a:pt x="0" y="1758696"/>
                  </a:lnTo>
                  <a:lnTo>
                    <a:pt x="1758696" y="1758696"/>
                  </a:lnTo>
                  <a:lnTo>
                    <a:pt x="1758696" y="0"/>
                  </a:lnTo>
                  <a:close/>
                </a:path>
              </a:pathLst>
            </a:custGeom>
            <a:solidFill>
              <a:srgbClr val="D95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85247" y="4684776"/>
              <a:ext cx="1834896" cy="18379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47921" y="828878"/>
            <a:ext cx="359854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45" dirty="0">
                <a:solidFill>
                  <a:srgbClr val="1E1E1E"/>
                </a:solidFill>
              </a:rPr>
              <a:t>AESIS</a:t>
            </a:r>
            <a:r>
              <a:rPr sz="2000" spc="-95" dirty="0">
                <a:solidFill>
                  <a:srgbClr val="1E1E1E"/>
                </a:solidFill>
              </a:rPr>
              <a:t> </a:t>
            </a:r>
            <a:r>
              <a:rPr sz="2000" spc="-30" dirty="0">
                <a:solidFill>
                  <a:srgbClr val="1E1E1E"/>
                </a:solidFill>
              </a:rPr>
              <a:t>2021</a:t>
            </a:r>
            <a:r>
              <a:rPr sz="2000" spc="-390" dirty="0">
                <a:solidFill>
                  <a:srgbClr val="1E1E1E"/>
                </a:solidFill>
              </a:rPr>
              <a:t> </a:t>
            </a:r>
            <a:r>
              <a:rPr sz="2000" spc="15" dirty="0">
                <a:solidFill>
                  <a:srgbClr val="1E1E1E"/>
                </a:solidFill>
              </a:rPr>
              <a:t>Virtual</a:t>
            </a:r>
            <a:r>
              <a:rPr sz="2000" spc="-130" dirty="0">
                <a:solidFill>
                  <a:srgbClr val="1E1E1E"/>
                </a:solidFill>
              </a:rPr>
              <a:t> </a:t>
            </a:r>
            <a:r>
              <a:rPr sz="2000" spc="-50" dirty="0">
                <a:solidFill>
                  <a:srgbClr val="1E1E1E"/>
                </a:solidFill>
              </a:rPr>
              <a:t>Conference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4673091" y="1137285"/>
            <a:ext cx="214566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00" b="1" spc="-30" dirty="0">
                <a:solidFill>
                  <a:srgbClr val="002C61"/>
                </a:solidFill>
                <a:latin typeface="Arial"/>
                <a:cs typeface="Arial"/>
              </a:rPr>
              <a:t>Impact </a:t>
            </a:r>
            <a:r>
              <a:rPr sz="2000" b="1" spc="-15" dirty="0">
                <a:solidFill>
                  <a:srgbClr val="002C61"/>
                </a:solidFill>
                <a:latin typeface="Arial"/>
                <a:cs typeface="Arial"/>
              </a:rPr>
              <a:t>of</a:t>
            </a:r>
            <a:r>
              <a:rPr sz="2000" b="1" spc="-190" dirty="0">
                <a:solidFill>
                  <a:srgbClr val="002C61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2C61"/>
                </a:solidFill>
                <a:latin typeface="Arial"/>
                <a:cs typeface="Arial"/>
              </a:rPr>
              <a:t>Science</a:t>
            </a:r>
            <a:endParaRPr sz="200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2000" b="1" spc="-25" dirty="0">
                <a:solidFill>
                  <a:srgbClr val="002C61"/>
                </a:solidFill>
                <a:latin typeface="Arial"/>
                <a:cs typeface="Arial"/>
              </a:rPr>
              <a:t>23</a:t>
            </a:r>
            <a:r>
              <a:rPr sz="2025" b="1" spc="-37" baseline="24691" dirty="0">
                <a:solidFill>
                  <a:srgbClr val="002C61"/>
                </a:solidFill>
                <a:latin typeface="Arial"/>
                <a:cs typeface="Arial"/>
              </a:rPr>
              <a:t>rd </a:t>
            </a:r>
            <a:r>
              <a:rPr sz="2000" b="1" spc="-25" dirty="0">
                <a:solidFill>
                  <a:srgbClr val="002C61"/>
                </a:solidFill>
                <a:latin typeface="Arial"/>
                <a:cs typeface="Arial"/>
              </a:rPr>
              <a:t>June</a:t>
            </a:r>
            <a:r>
              <a:rPr sz="2000" b="1" spc="-310" dirty="0">
                <a:solidFill>
                  <a:srgbClr val="002C61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2C61"/>
                </a:solidFill>
                <a:latin typeface="Arial"/>
                <a:cs typeface="Arial"/>
              </a:rPr>
              <a:t>2021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6373" y="2331466"/>
            <a:ext cx="7539990" cy="1487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D95800"/>
                </a:solidFill>
                <a:latin typeface="Arial"/>
                <a:cs typeface="Arial"/>
              </a:rPr>
              <a:t>How </a:t>
            </a:r>
            <a:r>
              <a:rPr sz="3200" spc="-5" dirty="0">
                <a:solidFill>
                  <a:srgbClr val="D95800"/>
                </a:solidFill>
                <a:latin typeface="Arial"/>
                <a:cs typeface="Arial"/>
              </a:rPr>
              <a:t>can science be utilised for all of  </a:t>
            </a:r>
            <a:r>
              <a:rPr sz="3200" dirty="0">
                <a:solidFill>
                  <a:srgbClr val="D95800"/>
                </a:solidFill>
                <a:latin typeface="Arial"/>
                <a:cs typeface="Arial"/>
              </a:rPr>
              <a:t>society </a:t>
            </a:r>
            <a:r>
              <a:rPr sz="3200" spc="-5" dirty="0">
                <a:solidFill>
                  <a:srgbClr val="D95800"/>
                </a:solidFill>
                <a:latin typeface="Arial"/>
                <a:cs typeface="Arial"/>
              </a:rPr>
              <a:t>and thereby </a:t>
            </a:r>
            <a:r>
              <a:rPr sz="3200" dirty="0">
                <a:solidFill>
                  <a:srgbClr val="D95800"/>
                </a:solidFill>
                <a:latin typeface="Arial"/>
                <a:cs typeface="Arial"/>
              </a:rPr>
              <a:t>close </a:t>
            </a:r>
            <a:r>
              <a:rPr sz="3200" spc="-5" dirty="0">
                <a:solidFill>
                  <a:srgbClr val="D95800"/>
                </a:solidFill>
                <a:latin typeface="Arial"/>
                <a:cs typeface="Arial"/>
              </a:rPr>
              <a:t>existing gaps</a:t>
            </a:r>
            <a:r>
              <a:rPr sz="3200" spc="-75" dirty="0">
                <a:solidFill>
                  <a:srgbClr val="D958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D95800"/>
                </a:solidFill>
                <a:latin typeface="Arial"/>
                <a:cs typeface="Arial"/>
              </a:rPr>
              <a:t>of  </a:t>
            </a:r>
            <a:r>
              <a:rPr sz="3200" spc="-10" dirty="0">
                <a:solidFill>
                  <a:srgbClr val="D95800"/>
                </a:solidFill>
                <a:latin typeface="Arial"/>
                <a:cs typeface="Arial"/>
              </a:rPr>
              <a:t>inequality?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6571" y="4637788"/>
            <a:ext cx="8355965" cy="164465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sz="1600" b="1" spc="-20" dirty="0">
                <a:solidFill>
                  <a:srgbClr val="1E1E1E"/>
                </a:solidFill>
                <a:latin typeface="Arial"/>
                <a:cs typeface="Arial"/>
              </a:rPr>
              <a:t>Prof. Erika</a:t>
            </a:r>
            <a:r>
              <a:rPr sz="1600" b="1" spc="-1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1E1E1E"/>
                </a:solidFill>
                <a:latin typeface="Arial"/>
                <a:cs typeface="Arial"/>
              </a:rPr>
              <a:t>Kraemer-Mbula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1600" spc="-30" dirty="0">
                <a:solidFill>
                  <a:srgbClr val="1E1E1E"/>
                </a:solidFill>
                <a:latin typeface="Arial"/>
                <a:cs typeface="Arial"/>
              </a:rPr>
              <a:t>DST/NRF/Newton</a:t>
            </a:r>
            <a:r>
              <a:rPr sz="1600" spc="-1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E1E1E"/>
                </a:solidFill>
                <a:latin typeface="Arial"/>
                <a:cs typeface="Arial"/>
              </a:rPr>
              <a:t>Fund</a:t>
            </a:r>
            <a:r>
              <a:rPr sz="1600" spc="-10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E1E1E"/>
                </a:solidFill>
                <a:latin typeface="Arial"/>
                <a:cs typeface="Arial"/>
              </a:rPr>
              <a:t>Trilateral</a:t>
            </a:r>
            <a:r>
              <a:rPr sz="1600" spc="-1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E1E1E"/>
                </a:solidFill>
                <a:latin typeface="Arial"/>
                <a:cs typeface="Arial"/>
              </a:rPr>
              <a:t>Research</a:t>
            </a:r>
            <a:r>
              <a:rPr sz="1600" spc="-1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E1E1E"/>
                </a:solidFill>
                <a:latin typeface="Arial"/>
                <a:cs typeface="Arial"/>
              </a:rPr>
              <a:t>Chair</a:t>
            </a:r>
            <a:r>
              <a:rPr sz="1600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E1E1E"/>
                </a:solidFill>
                <a:latin typeface="Arial"/>
                <a:cs typeface="Arial"/>
              </a:rPr>
              <a:t>in</a:t>
            </a:r>
            <a:r>
              <a:rPr sz="1600" spc="-10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E1E1E"/>
                </a:solidFill>
                <a:latin typeface="Arial"/>
                <a:cs typeface="Arial"/>
              </a:rPr>
              <a:t>Transformative</a:t>
            </a:r>
            <a:r>
              <a:rPr sz="1600" spc="-10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E1E1E"/>
                </a:solidFill>
                <a:latin typeface="Arial"/>
                <a:cs typeface="Arial"/>
              </a:rPr>
              <a:t>Innovation,</a:t>
            </a:r>
            <a:r>
              <a:rPr sz="1600" spc="-114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600" spc="-6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1E1E1E"/>
                </a:solidFill>
                <a:latin typeface="Arial"/>
                <a:cs typeface="Arial"/>
              </a:rPr>
              <a:t>4th</a:t>
            </a:r>
            <a:r>
              <a:rPr sz="1600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E1E1E"/>
                </a:solidFill>
                <a:latin typeface="Arial"/>
                <a:cs typeface="Arial"/>
              </a:rPr>
              <a:t>Industrial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600" spc="-25" dirty="0">
                <a:solidFill>
                  <a:srgbClr val="1E1E1E"/>
                </a:solidFill>
                <a:latin typeface="Arial"/>
                <a:cs typeface="Arial"/>
              </a:rPr>
              <a:t>Revolution </a:t>
            </a:r>
            <a:r>
              <a:rPr sz="1600" spc="-20" dirty="0">
                <a:solidFill>
                  <a:srgbClr val="1E1E1E"/>
                </a:solidFill>
                <a:latin typeface="Arial"/>
                <a:cs typeface="Arial"/>
              </a:rPr>
              <a:t>and </a:t>
            </a:r>
            <a:r>
              <a:rPr sz="1600" spc="-25" dirty="0">
                <a:solidFill>
                  <a:srgbClr val="1E1E1E"/>
                </a:solidFill>
                <a:latin typeface="Arial"/>
                <a:cs typeface="Arial"/>
              </a:rPr>
              <a:t>Sustainable</a:t>
            </a:r>
            <a:r>
              <a:rPr sz="1600" spc="-31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E1E1E"/>
                </a:solidFill>
                <a:latin typeface="Arial"/>
                <a:cs typeface="Arial"/>
              </a:rPr>
              <a:t>Development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1600" spc="-25" dirty="0">
                <a:solidFill>
                  <a:srgbClr val="1E1E1E"/>
                </a:solidFill>
                <a:latin typeface="Arial"/>
                <a:cs typeface="Arial"/>
              </a:rPr>
              <a:t>University</a:t>
            </a:r>
            <a:r>
              <a:rPr sz="1600" spc="-1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1E1E1E"/>
                </a:solidFill>
                <a:latin typeface="Arial"/>
                <a:cs typeface="Arial"/>
              </a:rPr>
              <a:t>of</a:t>
            </a:r>
            <a:r>
              <a:rPr sz="16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E1E1E"/>
                </a:solidFill>
                <a:latin typeface="Arial"/>
                <a:cs typeface="Arial"/>
              </a:rPr>
              <a:t>Johannesburg,</a:t>
            </a:r>
            <a:r>
              <a:rPr sz="1600" spc="-1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E1E1E"/>
                </a:solidFill>
                <a:latin typeface="Arial"/>
                <a:cs typeface="Arial"/>
              </a:rPr>
              <a:t>South</a:t>
            </a:r>
            <a:r>
              <a:rPr sz="1600" spc="-2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1E1E1E"/>
                </a:solidFill>
                <a:latin typeface="Arial"/>
                <a:cs typeface="Arial"/>
              </a:rPr>
              <a:t>Africa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1600" b="1" spc="-25" dirty="0">
                <a:solidFill>
                  <a:srgbClr val="1E1E1E"/>
                </a:solidFill>
                <a:latin typeface="Arial"/>
                <a:cs typeface="Arial"/>
                <a:hlinkClick r:id="rId3"/>
              </a:rPr>
              <a:t>erikakm@uj.ac.za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07750" y="6404392"/>
            <a:ext cx="7175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b="1" dirty="0">
                <a:solidFill>
                  <a:srgbClr val="1E1E1E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0331" y="6204203"/>
            <a:ext cx="10891520" cy="0"/>
          </a:xfrm>
          <a:custGeom>
            <a:avLst/>
            <a:gdLst/>
            <a:ahLst/>
            <a:cxnLst/>
            <a:rect l="l" t="t" r="r" b="b"/>
            <a:pathLst>
              <a:path w="10891520">
                <a:moveTo>
                  <a:pt x="0" y="0"/>
                </a:moveTo>
                <a:lnTo>
                  <a:pt x="10891393" y="0"/>
                </a:lnTo>
              </a:path>
            </a:pathLst>
          </a:custGeom>
          <a:ln w="27432">
            <a:solidFill>
              <a:srgbClr val="250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8086" y="631393"/>
            <a:ext cx="1133729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5" dirty="0">
                <a:solidFill>
                  <a:srgbClr val="25003A"/>
                </a:solidFill>
              </a:rPr>
              <a:t>Agendas </a:t>
            </a:r>
            <a:r>
              <a:rPr spc="-20" dirty="0">
                <a:solidFill>
                  <a:srgbClr val="25003A"/>
                </a:solidFill>
              </a:rPr>
              <a:t>guiding </a:t>
            </a:r>
            <a:r>
              <a:rPr spc="-40" dirty="0">
                <a:solidFill>
                  <a:srgbClr val="25003A"/>
                </a:solidFill>
              </a:rPr>
              <a:t>Africa’s </a:t>
            </a:r>
            <a:r>
              <a:rPr spc="-25" dirty="0">
                <a:solidFill>
                  <a:srgbClr val="25003A"/>
                </a:solidFill>
              </a:rPr>
              <a:t>aspirations </a:t>
            </a:r>
            <a:r>
              <a:rPr spc="-20" dirty="0">
                <a:solidFill>
                  <a:srgbClr val="25003A"/>
                </a:solidFill>
              </a:rPr>
              <a:t>for </a:t>
            </a:r>
            <a:r>
              <a:rPr spc="-25" dirty="0">
                <a:solidFill>
                  <a:srgbClr val="25003A"/>
                </a:solidFill>
              </a:rPr>
              <a:t>ST&amp;I-driven</a:t>
            </a:r>
            <a:r>
              <a:rPr spc="-400" dirty="0">
                <a:solidFill>
                  <a:srgbClr val="25003A"/>
                </a:solidFill>
              </a:rPr>
              <a:t> </a:t>
            </a:r>
            <a:r>
              <a:rPr spc="-25" dirty="0">
                <a:solidFill>
                  <a:srgbClr val="25003A"/>
                </a:solidFill>
              </a:rPr>
              <a:t>transformation</a:t>
            </a:r>
          </a:p>
        </p:txBody>
      </p:sp>
      <p:sp>
        <p:nvSpPr>
          <p:cNvPr id="5" name="object 5"/>
          <p:cNvSpPr/>
          <p:nvPr/>
        </p:nvSpPr>
        <p:spPr>
          <a:xfrm>
            <a:off x="4056888" y="2093976"/>
            <a:ext cx="3191256" cy="4538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455407" y="1901951"/>
            <a:ext cx="4620895" cy="4785360"/>
            <a:chOff x="7455407" y="1901951"/>
            <a:chExt cx="4620895" cy="4785360"/>
          </a:xfrm>
        </p:grpSpPr>
        <p:sp>
          <p:nvSpPr>
            <p:cNvPr id="7" name="object 7"/>
            <p:cNvSpPr/>
            <p:nvPr/>
          </p:nvSpPr>
          <p:spPr>
            <a:xfrm>
              <a:off x="11498593" y="6196611"/>
              <a:ext cx="499844" cy="4906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55407" y="4029455"/>
              <a:ext cx="4620767" cy="26029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62671" y="1901951"/>
              <a:ext cx="4209287" cy="22250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32408" y="1543253"/>
            <a:ext cx="12465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STISA</a:t>
            </a:r>
            <a:r>
              <a:rPr sz="1800" spc="-16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2024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49090" y="1502790"/>
            <a:ext cx="2871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African Union: Agenda</a:t>
            </a:r>
            <a:r>
              <a:rPr sz="1800" spc="-2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2063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77070" y="1470152"/>
            <a:ext cx="1090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UN:</a:t>
            </a:r>
            <a:r>
              <a:rPr sz="1800" spc="-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SDGs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5216" y="2752344"/>
            <a:ext cx="3264408" cy="3221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95050" y="6379565"/>
            <a:ext cx="9715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1E1E1E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0331" y="6204203"/>
            <a:ext cx="10891520" cy="0"/>
          </a:xfrm>
          <a:custGeom>
            <a:avLst/>
            <a:gdLst/>
            <a:ahLst/>
            <a:cxnLst/>
            <a:rect l="l" t="t" r="r" b="b"/>
            <a:pathLst>
              <a:path w="10891520">
                <a:moveTo>
                  <a:pt x="0" y="0"/>
                </a:moveTo>
                <a:lnTo>
                  <a:pt x="10891393" y="0"/>
                </a:lnTo>
              </a:path>
            </a:pathLst>
          </a:custGeom>
          <a:ln w="27432">
            <a:solidFill>
              <a:srgbClr val="250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98593" y="6196611"/>
            <a:ext cx="499844" cy="490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8860" y="1214384"/>
            <a:ext cx="9841865" cy="1129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75404" marR="5080" indent="-3862704">
              <a:lnSpc>
                <a:spcPct val="129400"/>
              </a:lnSpc>
              <a:spcBef>
                <a:spcPts val="95"/>
              </a:spcBef>
            </a:pPr>
            <a:r>
              <a:rPr dirty="0">
                <a:solidFill>
                  <a:srgbClr val="3B3B3B"/>
                </a:solidFill>
              </a:rPr>
              <a:t>2019 White Paper </a:t>
            </a:r>
            <a:r>
              <a:rPr spc="-5" dirty="0">
                <a:solidFill>
                  <a:srgbClr val="3B3B3B"/>
                </a:solidFill>
              </a:rPr>
              <a:t>on </a:t>
            </a:r>
            <a:r>
              <a:rPr dirty="0">
                <a:solidFill>
                  <a:srgbClr val="3B3B3B"/>
                </a:solidFill>
              </a:rPr>
              <a:t>Science, </a:t>
            </a:r>
            <a:r>
              <a:rPr spc="-25" dirty="0">
                <a:solidFill>
                  <a:srgbClr val="3B3B3B"/>
                </a:solidFill>
              </a:rPr>
              <a:t>Technology </a:t>
            </a:r>
            <a:r>
              <a:rPr spc="-5" dirty="0">
                <a:solidFill>
                  <a:srgbClr val="3B3B3B"/>
                </a:solidFill>
              </a:rPr>
              <a:t>and Innovation,  South</a:t>
            </a:r>
            <a:r>
              <a:rPr spc="-95" dirty="0">
                <a:solidFill>
                  <a:srgbClr val="3B3B3B"/>
                </a:solidFill>
              </a:rPr>
              <a:t> </a:t>
            </a:r>
            <a:r>
              <a:rPr spc="-10" dirty="0">
                <a:solidFill>
                  <a:srgbClr val="3B3B3B"/>
                </a:solidFill>
              </a:rPr>
              <a:t>Africa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8755" y="3456630"/>
            <a:ext cx="9983470" cy="2019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20000"/>
              </a:lnSpc>
              <a:spcBef>
                <a:spcPts val="95"/>
              </a:spcBef>
            </a:pPr>
            <a:r>
              <a:rPr sz="2800" dirty="0">
                <a:solidFill>
                  <a:srgbClr val="3B3B3B"/>
                </a:solidFill>
                <a:latin typeface="Arial"/>
                <a:cs typeface="Arial"/>
              </a:rPr>
              <a:t>“</a:t>
            </a:r>
            <a:r>
              <a:rPr sz="2800" i="1" dirty="0">
                <a:solidFill>
                  <a:srgbClr val="00AF50"/>
                </a:solidFill>
                <a:latin typeface="Arial"/>
                <a:cs typeface="Arial"/>
              </a:rPr>
              <a:t>As </a:t>
            </a:r>
            <a:r>
              <a:rPr sz="2800" i="1" spc="5" dirty="0">
                <a:solidFill>
                  <a:srgbClr val="00AF50"/>
                </a:solidFill>
                <a:latin typeface="Arial"/>
                <a:cs typeface="Arial"/>
              </a:rPr>
              <a:t>Africans, </a:t>
            </a:r>
            <a:r>
              <a:rPr sz="2800" i="1" spc="-5" dirty="0">
                <a:solidFill>
                  <a:srgbClr val="00AF50"/>
                </a:solidFill>
                <a:latin typeface="Arial"/>
                <a:cs typeface="Arial"/>
              </a:rPr>
              <a:t>we </a:t>
            </a:r>
            <a:r>
              <a:rPr sz="2800" i="1" dirty="0">
                <a:solidFill>
                  <a:srgbClr val="00AF50"/>
                </a:solidFill>
                <a:latin typeface="Arial"/>
                <a:cs typeface="Arial"/>
              </a:rPr>
              <a:t>share a common history and, as humankind,</a:t>
            </a:r>
            <a:r>
              <a:rPr sz="2800" i="1" spc="-2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AF50"/>
                </a:solidFill>
                <a:latin typeface="Arial"/>
                <a:cs typeface="Arial"/>
              </a:rPr>
              <a:t>a  common</a:t>
            </a:r>
            <a:r>
              <a:rPr sz="2800" i="1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i="1" spc="5" dirty="0">
                <a:solidFill>
                  <a:srgbClr val="00AF50"/>
                </a:solidFill>
                <a:latin typeface="Arial"/>
                <a:cs typeface="Arial"/>
              </a:rPr>
              <a:t>future</a:t>
            </a:r>
            <a:r>
              <a:rPr sz="2800" spc="5" dirty="0">
                <a:solidFill>
                  <a:srgbClr val="3B3B3B"/>
                </a:solidFill>
                <a:latin typeface="Arial"/>
                <a:cs typeface="Arial"/>
              </a:rPr>
              <a:t>”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550">
              <a:latin typeface="Arial"/>
              <a:cs typeface="Arial"/>
            </a:endParaRPr>
          </a:p>
          <a:p>
            <a:pPr marL="6350" algn="ctr">
              <a:lnSpc>
                <a:spcPct val="100000"/>
              </a:lnSpc>
            </a:pP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MINISTER OF 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SCIENCE AND 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TECHNOLOGY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95050" y="6379565"/>
            <a:ext cx="9715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1E1E1E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0331" y="6204203"/>
            <a:ext cx="10891520" cy="0"/>
          </a:xfrm>
          <a:custGeom>
            <a:avLst/>
            <a:gdLst/>
            <a:ahLst/>
            <a:cxnLst/>
            <a:rect l="l" t="t" r="r" b="b"/>
            <a:pathLst>
              <a:path w="10891520">
                <a:moveTo>
                  <a:pt x="0" y="0"/>
                </a:moveTo>
                <a:lnTo>
                  <a:pt x="10891393" y="0"/>
                </a:lnTo>
              </a:path>
            </a:pathLst>
          </a:custGeom>
          <a:ln w="27432">
            <a:solidFill>
              <a:srgbClr val="250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98593" y="6196611"/>
            <a:ext cx="499844" cy="490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1731" y="1675807"/>
            <a:ext cx="10650220" cy="123761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1190"/>
              </a:spcBef>
            </a:pPr>
            <a:r>
              <a:rPr sz="2400" b="1" spc="-15" dirty="0">
                <a:solidFill>
                  <a:srgbClr val="D95800"/>
                </a:solidFill>
                <a:latin typeface="Arial"/>
                <a:cs typeface="Arial"/>
              </a:rPr>
              <a:t>GLOBAL</a:t>
            </a:r>
            <a:r>
              <a:rPr sz="2400" b="1" spc="15" dirty="0">
                <a:solidFill>
                  <a:srgbClr val="D958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D95800"/>
                </a:solidFill>
                <a:latin typeface="Arial"/>
                <a:cs typeface="Arial"/>
              </a:rPr>
              <a:t>EXCELLENCE</a:t>
            </a:r>
            <a:endParaRPr sz="2400">
              <a:latin typeface="Arial"/>
              <a:cs typeface="Arial"/>
            </a:endParaRPr>
          </a:p>
          <a:p>
            <a:pPr marL="12065" marR="5080" algn="ctr">
              <a:lnSpc>
                <a:spcPct val="120000"/>
              </a:lnSpc>
              <a:spcBef>
                <a:spcPts val="385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(South)</a:t>
            </a:r>
            <a:r>
              <a:rPr sz="1800" spc="-1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African</a:t>
            </a:r>
            <a:r>
              <a:rPr sz="1800" spc="-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researchers</a:t>
            </a:r>
            <a:r>
              <a:rPr sz="1800" spc="-7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are</a:t>
            </a:r>
            <a:r>
              <a:rPr sz="1800" spc="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ranked</a:t>
            </a:r>
            <a:r>
              <a:rPr sz="1800" spc="-3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on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the basis</a:t>
            </a:r>
            <a:r>
              <a:rPr sz="1800" spc="-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of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their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ability</a:t>
            </a:r>
            <a:r>
              <a:rPr sz="1800" spc="-4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to publish</a:t>
            </a:r>
            <a:r>
              <a:rPr sz="1800" spc="-3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internationally</a:t>
            </a:r>
            <a:r>
              <a:rPr sz="1800" spc="-7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in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high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B3B3B"/>
                </a:solidFill>
                <a:latin typeface="Arial"/>
                <a:cs typeface="Arial"/>
              </a:rPr>
              <a:t>impact 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peer-reviewed</a:t>
            </a:r>
            <a:r>
              <a:rPr sz="18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B3B3B"/>
                </a:solidFill>
                <a:latin typeface="Arial"/>
                <a:cs typeface="Arial"/>
              </a:rPr>
              <a:t>journals,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555" y="4320494"/>
            <a:ext cx="10433685" cy="123634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180"/>
              </a:spcBef>
            </a:pPr>
            <a:r>
              <a:rPr sz="2400" b="1" spc="-20" dirty="0">
                <a:solidFill>
                  <a:srgbClr val="D95800"/>
                </a:solidFill>
                <a:latin typeface="Arial"/>
                <a:cs typeface="Arial"/>
              </a:rPr>
              <a:t>LOCAL</a:t>
            </a:r>
            <a:r>
              <a:rPr sz="2400" b="1" spc="15" dirty="0">
                <a:solidFill>
                  <a:srgbClr val="D9580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D95800"/>
                </a:solidFill>
                <a:latin typeface="Arial"/>
                <a:cs typeface="Arial"/>
              </a:rPr>
              <a:t>RELEVANCE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Increasing pressure to be locally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relevant -- </a:t>
            </a:r>
            <a:r>
              <a:rPr sz="1800" spc="5" dirty="0">
                <a:solidFill>
                  <a:srgbClr val="3B3B3B"/>
                </a:solidFill>
                <a:latin typeface="Arial"/>
                <a:cs typeface="Arial"/>
              </a:rPr>
              <a:t>conducting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locally 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relevant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research that deals 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with</a:t>
            </a:r>
            <a:r>
              <a:rPr sz="1800" spc="-229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(South)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African socioeconomic</a:t>
            </a:r>
            <a:r>
              <a:rPr sz="1800" spc="-1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problems.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45283" y="464566"/>
            <a:ext cx="79019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solidFill>
                  <a:srgbClr val="25003A"/>
                </a:solidFill>
              </a:rPr>
              <a:t>Ongoing “tensions” </a:t>
            </a:r>
            <a:r>
              <a:rPr spc="-5" dirty="0">
                <a:solidFill>
                  <a:srgbClr val="25003A"/>
                </a:solidFill>
              </a:rPr>
              <a:t>in </a:t>
            </a:r>
            <a:r>
              <a:rPr spc="-25" dirty="0">
                <a:solidFill>
                  <a:srgbClr val="25003A"/>
                </a:solidFill>
              </a:rPr>
              <a:t>(South) </a:t>
            </a:r>
            <a:r>
              <a:rPr spc="-30" dirty="0">
                <a:solidFill>
                  <a:srgbClr val="25003A"/>
                </a:solidFill>
              </a:rPr>
              <a:t>African</a:t>
            </a:r>
            <a:r>
              <a:rPr spc="-484" dirty="0">
                <a:solidFill>
                  <a:srgbClr val="25003A"/>
                </a:solidFill>
              </a:rPr>
              <a:t> </a:t>
            </a:r>
            <a:r>
              <a:rPr spc="-20" dirty="0">
                <a:solidFill>
                  <a:srgbClr val="25003A"/>
                </a:solidFill>
              </a:rPr>
              <a:t>research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099559" y="2804160"/>
            <a:ext cx="579120" cy="1323340"/>
            <a:chOff x="4099559" y="2804160"/>
            <a:chExt cx="579120" cy="1323340"/>
          </a:xfrm>
        </p:grpSpPr>
        <p:sp>
          <p:nvSpPr>
            <p:cNvPr id="9" name="object 9"/>
            <p:cNvSpPr/>
            <p:nvPr/>
          </p:nvSpPr>
          <p:spPr>
            <a:xfrm>
              <a:off x="4105655" y="3368421"/>
              <a:ext cx="567055" cy="753110"/>
            </a:xfrm>
            <a:custGeom>
              <a:avLst/>
              <a:gdLst/>
              <a:ahLst/>
              <a:cxnLst/>
              <a:rect l="l" t="t" r="r" b="b"/>
              <a:pathLst>
                <a:path w="567054" h="753110">
                  <a:moveTo>
                    <a:pt x="0" y="0"/>
                  </a:moveTo>
                  <a:lnTo>
                    <a:pt x="0" y="141731"/>
                  </a:lnTo>
                  <a:lnTo>
                    <a:pt x="2025" y="189043"/>
                  </a:lnTo>
                  <a:lnTo>
                    <a:pt x="8003" y="235413"/>
                  </a:lnTo>
                  <a:lnTo>
                    <a:pt x="17788" y="280657"/>
                  </a:lnTo>
                  <a:lnTo>
                    <a:pt x="31236" y="324590"/>
                  </a:lnTo>
                  <a:lnTo>
                    <a:pt x="48199" y="367026"/>
                  </a:lnTo>
                  <a:lnTo>
                    <a:pt x="68533" y="407780"/>
                  </a:lnTo>
                  <a:lnTo>
                    <a:pt x="92091" y="446668"/>
                  </a:lnTo>
                  <a:lnTo>
                    <a:pt x="118729" y="483504"/>
                  </a:lnTo>
                  <a:lnTo>
                    <a:pt x="148300" y="518104"/>
                  </a:lnTo>
                  <a:lnTo>
                    <a:pt x="180658" y="550281"/>
                  </a:lnTo>
                  <a:lnTo>
                    <a:pt x="215659" y="579851"/>
                  </a:lnTo>
                  <a:lnTo>
                    <a:pt x="253156" y="606629"/>
                  </a:lnTo>
                  <a:lnTo>
                    <a:pt x="293004" y="630430"/>
                  </a:lnTo>
                  <a:lnTo>
                    <a:pt x="335057" y="651068"/>
                  </a:lnTo>
                  <a:lnTo>
                    <a:pt x="379169" y="668358"/>
                  </a:lnTo>
                  <a:lnTo>
                    <a:pt x="425196" y="682116"/>
                  </a:lnTo>
                  <a:lnTo>
                    <a:pt x="425196" y="752982"/>
                  </a:lnTo>
                  <a:lnTo>
                    <a:pt x="566928" y="629030"/>
                  </a:lnTo>
                  <a:lnTo>
                    <a:pt x="425196" y="469518"/>
                  </a:lnTo>
                  <a:lnTo>
                    <a:pt x="425196" y="540384"/>
                  </a:lnTo>
                  <a:lnTo>
                    <a:pt x="379169" y="526626"/>
                  </a:lnTo>
                  <a:lnTo>
                    <a:pt x="335057" y="509336"/>
                  </a:lnTo>
                  <a:lnTo>
                    <a:pt x="293004" y="488698"/>
                  </a:lnTo>
                  <a:lnTo>
                    <a:pt x="253156" y="464897"/>
                  </a:lnTo>
                  <a:lnTo>
                    <a:pt x="215659" y="438119"/>
                  </a:lnTo>
                  <a:lnTo>
                    <a:pt x="180658" y="408549"/>
                  </a:lnTo>
                  <a:lnTo>
                    <a:pt x="148300" y="376372"/>
                  </a:lnTo>
                  <a:lnTo>
                    <a:pt x="118729" y="341772"/>
                  </a:lnTo>
                  <a:lnTo>
                    <a:pt x="92091" y="304936"/>
                  </a:lnTo>
                  <a:lnTo>
                    <a:pt x="68533" y="266048"/>
                  </a:lnTo>
                  <a:lnTo>
                    <a:pt x="48199" y="225294"/>
                  </a:lnTo>
                  <a:lnTo>
                    <a:pt x="31236" y="182858"/>
                  </a:lnTo>
                  <a:lnTo>
                    <a:pt x="17788" y="138925"/>
                  </a:lnTo>
                  <a:lnTo>
                    <a:pt x="8003" y="93681"/>
                  </a:lnTo>
                  <a:lnTo>
                    <a:pt x="2025" y="47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06081" y="2810256"/>
              <a:ext cx="567055" cy="629285"/>
            </a:xfrm>
            <a:custGeom>
              <a:avLst/>
              <a:gdLst/>
              <a:ahLst/>
              <a:cxnLst/>
              <a:rect l="l" t="t" r="r" b="b"/>
              <a:pathLst>
                <a:path w="567054" h="629285">
                  <a:moveTo>
                    <a:pt x="566501" y="0"/>
                  </a:moveTo>
                  <a:lnTo>
                    <a:pt x="512441" y="2571"/>
                  </a:lnTo>
                  <a:lnTo>
                    <a:pt x="446244" y="12714"/>
                  </a:lnTo>
                  <a:lnTo>
                    <a:pt x="399654" y="24666"/>
                  </a:lnTo>
                  <a:lnTo>
                    <a:pt x="354870" y="40238"/>
                  </a:lnTo>
                  <a:lnTo>
                    <a:pt x="312040" y="59244"/>
                  </a:lnTo>
                  <a:lnTo>
                    <a:pt x="271310" y="81497"/>
                  </a:lnTo>
                  <a:lnTo>
                    <a:pt x="232828" y="106809"/>
                  </a:lnTo>
                  <a:lnTo>
                    <a:pt x="196741" y="134993"/>
                  </a:lnTo>
                  <a:lnTo>
                    <a:pt x="163196" y="165862"/>
                  </a:lnTo>
                  <a:lnTo>
                    <a:pt x="132342" y="199228"/>
                  </a:lnTo>
                  <a:lnTo>
                    <a:pt x="104324" y="234903"/>
                  </a:lnTo>
                  <a:lnTo>
                    <a:pt x="79291" y="272702"/>
                  </a:lnTo>
                  <a:lnTo>
                    <a:pt x="57390" y="312436"/>
                  </a:lnTo>
                  <a:lnTo>
                    <a:pt x="38768" y="353918"/>
                  </a:lnTo>
                  <a:lnTo>
                    <a:pt x="23572" y="396961"/>
                  </a:lnTo>
                  <a:lnTo>
                    <a:pt x="11950" y="441377"/>
                  </a:lnTo>
                  <a:lnTo>
                    <a:pt x="4049" y="486979"/>
                  </a:lnTo>
                  <a:lnTo>
                    <a:pt x="17" y="533581"/>
                  </a:lnTo>
                  <a:lnTo>
                    <a:pt x="0" y="580993"/>
                  </a:lnTo>
                  <a:lnTo>
                    <a:pt x="4145" y="629031"/>
                  </a:lnTo>
                  <a:lnTo>
                    <a:pt x="12625" y="580614"/>
                  </a:lnTo>
                  <a:lnTo>
                    <a:pt x="25160" y="533819"/>
                  </a:lnTo>
                  <a:lnTo>
                    <a:pt x="41552" y="488816"/>
                  </a:lnTo>
                  <a:lnTo>
                    <a:pt x="61608" y="445774"/>
                  </a:lnTo>
                  <a:lnTo>
                    <a:pt x="85130" y="404862"/>
                  </a:lnTo>
                  <a:lnTo>
                    <a:pt x="111923" y="366250"/>
                  </a:lnTo>
                  <a:lnTo>
                    <a:pt x="141791" y="330107"/>
                  </a:lnTo>
                  <a:lnTo>
                    <a:pt x="174539" y="296602"/>
                  </a:lnTo>
                  <a:lnTo>
                    <a:pt x="209969" y="265905"/>
                  </a:lnTo>
                  <a:lnTo>
                    <a:pt x="247887" y="238185"/>
                  </a:lnTo>
                  <a:lnTo>
                    <a:pt x="288096" y="213611"/>
                  </a:lnTo>
                  <a:lnTo>
                    <a:pt x="330401" y="192354"/>
                  </a:lnTo>
                  <a:lnTo>
                    <a:pt x="374605" y="174581"/>
                  </a:lnTo>
                  <a:lnTo>
                    <a:pt x="420513" y="160464"/>
                  </a:lnTo>
                  <a:lnTo>
                    <a:pt x="467929" y="150170"/>
                  </a:lnTo>
                  <a:lnTo>
                    <a:pt x="516657" y="143869"/>
                  </a:lnTo>
                  <a:lnTo>
                    <a:pt x="566501" y="141732"/>
                  </a:lnTo>
                  <a:lnTo>
                    <a:pt x="566501" y="0"/>
                  </a:lnTo>
                  <a:close/>
                </a:path>
              </a:pathLst>
            </a:custGeom>
            <a:solidFill>
              <a:srgbClr val="1F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05655" y="2810256"/>
              <a:ext cx="567055" cy="1311275"/>
            </a:xfrm>
            <a:custGeom>
              <a:avLst/>
              <a:gdLst/>
              <a:ahLst/>
              <a:cxnLst/>
              <a:rect l="l" t="t" r="r" b="b"/>
              <a:pathLst>
                <a:path w="567054" h="1311275">
                  <a:moveTo>
                    <a:pt x="0" y="558165"/>
                  </a:moveTo>
                  <a:lnTo>
                    <a:pt x="2025" y="605476"/>
                  </a:lnTo>
                  <a:lnTo>
                    <a:pt x="8003" y="651846"/>
                  </a:lnTo>
                  <a:lnTo>
                    <a:pt x="17788" y="697090"/>
                  </a:lnTo>
                  <a:lnTo>
                    <a:pt x="31236" y="741023"/>
                  </a:lnTo>
                  <a:lnTo>
                    <a:pt x="48199" y="783459"/>
                  </a:lnTo>
                  <a:lnTo>
                    <a:pt x="68533" y="824213"/>
                  </a:lnTo>
                  <a:lnTo>
                    <a:pt x="92091" y="863101"/>
                  </a:lnTo>
                  <a:lnTo>
                    <a:pt x="118729" y="899937"/>
                  </a:lnTo>
                  <a:lnTo>
                    <a:pt x="148300" y="934537"/>
                  </a:lnTo>
                  <a:lnTo>
                    <a:pt x="180658" y="966714"/>
                  </a:lnTo>
                  <a:lnTo>
                    <a:pt x="215659" y="996284"/>
                  </a:lnTo>
                  <a:lnTo>
                    <a:pt x="253156" y="1023062"/>
                  </a:lnTo>
                  <a:lnTo>
                    <a:pt x="293004" y="1046863"/>
                  </a:lnTo>
                  <a:lnTo>
                    <a:pt x="335057" y="1067501"/>
                  </a:lnTo>
                  <a:lnTo>
                    <a:pt x="379169" y="1084791"/>
                  </a:lnTo>
                  <a:lnTo>
                    <a:pt x="425196" y="1098550"/>
                  </a:lnTo>
                  <a:lnTo>
                    <a:pt x="425196" y="1027684"/>
                  </a:lnTo>
                  <a:lnTo>
                    <a:pt x="566928" y="1187196"/>
                  </a:lnTo>
                  <a:lnTo>
                    <a:pt x="425196" y="1311148"/>
                  </a:lnTo>
                  <a:lnTo>
                    <a:pt x="425196" y="1240282"/>
                  </a:lnTo>
                  <a:lnTo>
                    <a:pt x="379169" y="1226523"/>
                  </a:lnTo>
                  <a:lnTo>
                    <a:pt x="335057" y="1209233"/>
                  </a:lnTo>
                  <a:lnTo>
                    <a:pt x="293004" y="1188595"/>
                  </a:lnTo>
                  <a:lnTo>
                    <a:pt x="253156" y="1164794"/>
                  </a:lnTo>
                  <a:lnTo>
                    <a:pt x="215659" y="1138016"/>
                  </a:lnTo>
                  <a:lnTo>
                    <a:pt x="180658" y="1108446"/>
                  </a:lnTo>
                  <a:lnTo>
                    <a:pt x="148300" y="1076269"/>
                  </a:lnTo>
                  <a:lnTo>
                    <a:pt x="118729" y="1041669"/>
                  </a:lnTo>
                  <a:lnTo>
                    <a:pt x="92091" y="1004833"/>
                  </a:lnTo>
                  <a:lnTo>
                    <a:pt x="68533" y="965945"/>
                  </a:lnTo>
                  <a:lnTo>
                    <a:pt x="48199" y="925191"/>
                  </a:lnTo>
                  <a:lnTo>
                    <a:pt x="31236" y="882755"/>
                  </a:lnTo>
                  <a:lnTo>
                    <a:pt x="17788" y="838822"/>
                  </a:lnTo>
                  <a:lnTo>
                    <a:pt x="8003" y="793578"/>
                  </a:lnTo>
                  <a:lnTo>
                    <a:pt x="2025" y="747208"/>
                  </a:lnTo>
                  <a:lnTo>
                    <a:pt x="0" y="699897"/>
                  </a:lnTo>
                  <a:lnTo>
                    <a:pt x="0" y="558165"/>
                  </a:lnTo>
                  <a:lnTo>
                    <a:pt x="2081" y="510009"/>
                  </a:lnTo>
                  <a:lnTo>
                    <a:pt x="8211" y="462990"/>
                  </a:lnTo>
                  <a:lnTo>
                    <a:pt x="18221" y="417276"/>
                  </a:lnTo>
                  <a:lnTo>
                    <a:pt x="31939" y="373033"/>
                  </a:lnTo>
                  <a:lnTo>
                    <a:pt x="49195" y="330429"/>
                  </a:lnTo>
                  <a:lnTo>
                    <a:pt x="69819" y="289633"/>
                  </a:lnTo>
                  <a:lnTo>
                    <a:pt x="93641" y="250811"/>
                  </a:lnTo>
                  <a:lnTo>
                    <a:pt x="120490" y="214132"/>
                  </a:lnTo>
                  <a:lnTo>
                    <a:pt x="150197" y="179762"/>
                  </a:lnTo>
                  <a:lnTo>
                    <a:pt x="182590" y="147870"/>
                  </a:lnTo>
                  <a:lnTo>
                    <a:pt x="217499" y="118624"/>
                  </a:lnTo>
                  <a:lnTo>
                    <a:pt x="254754" y="92190"/>
                  </a:lnTo>
                  <a:lnTo>
                    <a:pt x="294186" y="68737"/>
                  </a:lnTo>
                  <a:lnTo>
                    <a:pt x="335622" y="48433"/>
                  </a:lnTo>
                  <a:lnTo>
                    <a:pt x="378894" y="31444"/>
                  </a:lnTo>
                  <a:lnTo>
                    <a:pt x="423831" y="17938"/>
                  </a:lnTo>
                  <a:lnTo>
                    <a:pt x="470262" y="8084"/>
                  </a:lnTo>
                  <a:lnTo>
                    <a:pt x="518018" y="2049"/>
                  </a:lnTo>
                  <a:lnTo>
                    <a:pt x="566928" y="0"/>
                  </a:lnTo>
                  <a:lnTo>
                    <a:pt x="566928" y="141732"/>
                  </a:lnTo>
                  <a:lnTo>
                    <a:pt x="517083" y="143869"/>
                  </a:lnTo>
                  <a:lnTo>
                    <a:pt x="468355" y="150170"/>
                  </a:lnTo>
                  <a:lnTo>
                    <a:pt x="420939" y="160464"/>
                  </a:lnTo>
                  <a:lnTo>
                    <a:pt x="375031" y="174581"/>
                  </a:lnTo>
                  <a:lnTo>
                    <a:pt x="330827" y="192354"/>
                  </a:lnTo>
                  <a:lnTo>
                    <a:pt x="288522" y="213611"/>
                  </a:lnTo>
                  <a:lnTo>
                    <a:pt x="248313" y="238185"/>
                  </a:lnTo>
                  <a:lnTo>
                    <a:pt x="210395" y="265905"/>
                  </a:lnTo>
                  <a:lnTo>
                    <a:pt x="174965" y="296602"/>
                  </a:lnTo>
                  <a:lnTo>
                    <a:pt x="142218" y="330107"/>
                  </a:lnTo>
                  <a:lnTo>
                    <a:pt x="112349" y="366250"/>
                  </a:lnTo>
                  <a:lnTo>
                    <a:pt x="85556" y="404862"/>
                  </a:lnTo>
                  <a:lnTo>
                    <a:pt x="62034" y="445774"/>
                  </a:lnTo>
                  <a:lnTo>
                    <a:pt x="41979" y="488816"/>
                  </a:lnTo>
                  <a:lnTo>
                    <a:pt x="25586" y="533819"/>
                  </a:lnTo>
                  <a:lnTo>
                    <a:pt x="13051" y="580614"/>
                  </a:lnTo>
                  <a:lnTo>
                    <a:pt x="4572" y="629031"/>
                  </a:lnTo>
                </a:path>
              </a:pathLst>
            </a:custGeom>
            <a:ln w="12192">
              <a:solidFill>
                <a:srgbClr val="180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976871" y="2821558"/>
            <a:ext cx="628015" cy="1323975"/>
            <a:chOff x="6976871" y="2821558"/>
            <a:chExt cx="628015" cy="1323975"/>
          </a:xfrm>
        </p:grpSpPr>
        <p:sp>
          <p:nvSpPr>
            <p:cNvPr id="13" name="object 13"/>
            <p:cNvSpPr/>
            <p:nvPr/>
          </p:nvSpPr>
          <p:spPr>
            <a:xfrm>
              <a:off x="6982967" y="2827654"/>
              <a:ext cx="615950" cy="685800"/>
            </a:xfrm>
            <a:custGeom>
              <a:avLst/>
              <a:gdLst/>
              <a:ahLst/>
              <a:cxnLst/>
              <a:rect l="l" t="t" r="r" b="b"/>
              <a:pathLst>
                <a:path w="615950" h="685800">
                  <a:moveTo>
                    <a:pt x="153924" y="0"/>
                  </a:moveTo>
                  <a:lnTo>
                    <a:pt x="0" y="136525"/>
                  </a:lnTo>
                  <a:lnTo>
                    <a:pt x="153924" y="307848"/>
                  </a:lnTo>
                  <a:lnTo>
                    <a:pt x="153924" y="230886"/>
                  </a:lnTo>
                  <a:lnTo>
                    <a:pt x="204607" y="244645"/>
                  </a:lnTo>
                  <a:lnTo>
                    <a:pt x="253230" y="262016"/>
                  </a:lnTo>
                  <a:lnTo>
                    <a:pt x="299611" y="282815"/>
                  </a:lnTo>
                  <a:lnTo>
                    <a:pt x="343566" y="306860"/>
                  </a:lnTo>
                  <a:lnTo>
                    <a:pt x="384914" y="333967"/>
                  </a:lnTo>
                  <a:lnTo>
                    <a:pt x="423472" y="363953"/>
                  </a:lnTo>
                  <a:lnTo>
                    <a:pt x="459057" y="396636"/>
                  </a:lnTo>
                  <a:lnTo>
                    <a:pt x="491487" y="431833"/>
                  </a:lnTo>
                  <a:lnTo>
                    <a:pt x="520580" y="469360"/>
                  </a:lnTo>
                  <a:lnTo>
                    <a:pt x="546154" y="509034"/>
                  </a:lnTo>
                  <a:lnTo>
                    <a:pt x="568025" y="550673"/>
                  </a:lnTo>
                  <a:lnTo>
                    <a:pt x="586011" y="594093"/>
                  </a:lnTo>
                  <a:lnTo>
                    <a:pt x="599930" y="639111"/>
                  </a:lnTo>
                  <a:lnTo>
                    <a:pt x="609600" y="685546"/>
                  </a:lnTo>
                  <a:lnTo>
                    <a:pt x="614722" y="639590"/>
                  </a:lnTo>
                  <a:lnTo>
                    <a:pt x="615535" y="594090"/>
                  </a:lnTo>
                  <a:lnTo>
                    <a:pt x="612173" y="549228"/>
                  </a:lnTo>
                  <a:lnTo>
                    <a:pt x="604775" y="505186"/>
                  </a:lnTo>
                  <a:lnTo>
                    <a:pt x="593476" y="462148"/>
                  </a:lnTo>
                  <a:lnTo>
                    <a:pt x="578414" y="420294"/>
                  </a:lnTo>
                  <a:lnTo>
                    <a:pt x="559725" y="379809"/>
                  </a:lnTo>
                  <a:lnTo>
                    <a:pt x="537547" y="340874"/>
                  </a:lnTo>
                  <a:lnTo>
                    <a:pt x="512016" y="303672"/>
                  </a:lnTo>
                  <a:lnTo>
                    <a:pt x="483268" y="268386"/>
                  </a:lnTo>
                  <a:lnTo>
                    <a:pt x="451442" y="235198"/>
                  </a:lnTo>
                  <a:lnTo>
                    <a:pt x="416672" y="204291"/>
                  </a:lnTo>
                  <a:lnTo>
                    <a:pt x="379097" y="175847"/>
                  </a:lnTo>
                  <a:lnTo>
                    <a:pt x="338853" y="150048"/>
                  </a:lnTo>
                  <a:lnTo>
                    <a:pt x="296077" y="127078"/>
                  </a:lnTo>
                  <a:lnTo>
                    <a:pt x="250906" y="107118"/>
                  </a:lnTo>
                  <a:lnTo>
                    <a:pt x="203475" y="90352"/>
                  </a:lnTo>
                  <a:lnTo>
                    <a:pt x="153924" y="7696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25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82967" y="3436238"/>
              <a:ext cx="615950" cy="702945"/>
            </a:xfrm>
            <a:custGeom>
              <a:avLst/>
              <a:gdLst/>
              <a:ahLst/>
              <a:cxnLst/>
              <a:rect l="l" t="t" r="r" b="b"/>
              <a:pathLst>
                <a:path w="615950" h="702945">
                  <a:moveTo>
                    <a:pt x="615696" y="0"/>
                  </a:moveTo>
                  <a:lnTo>
                    <a:pt x="613654" y="45036"/>
                  </a:lnTo>
                  <a:lnTo>
                    <a:pt x="607635" y="89068"/>
                  </a:lnTo>
                  <a:lnTo>
                    <a:pt x="597798" y="131955"/>
                  </a:lnTo>
                  <a:lnTo>
                    <a:pt x="584301" y="173556"/>
                  </a:lnTo>
                  <a:lnTo>
                    <a:pt x="567303" y="213729"/>
                  </a:lnTo>
                  <a:lnTo>
                    <a:pt x="546961" y="252333"/>
                  </a:lnTo>
                  <a:lnTo>
                    <a:pt x="523436" y="289227"/>
                  </a:lnTo>
                  <a:lnTo>
                    <a:pt x="496884" y="324270"/>
                  </a:lnTo>
                  <a:lnTo>
                    <a:pt x="467466" y="357321"/>
                  </a:lnTo>
                  <a:lnTo>
                    <a:pt x="435340" y="388238"/>
                  </a:lnTo>
                  <a:lnTo>
                    <a:pt x="400663" y="416881"/>
                  </a:lnTo>
                  <a:lnTo>
                    <a:pt x="363595" y="443109"/>
                  </a:lnTo>
                  <a:lnTo>
                    <a:pt x="324295" y="466779"/>
                  </a:lnTo>
                  <a:lnTo>
                    <a:pt x="282921" y="487751"/>
                  </a:lnTo>
                  <a:lnTo>
                    <a:pt x="239631" y="505884"/>
                  </a:lnTo>
                  <a:lnTo>
                    <a:pt x="194584" y="521037"/>
                  </a:lnTo>
                  <a:lnTo>
                    <a:pt x="147939" y="533068"/>
                  </a:lnTo>
                  <a:lnTo>
                    <a:pt x="99854" y="541836"/>
                  </a:lnTo>
                  <a:lnTo>
                    <a:pt x="50488" y="547201"/>
                  </a:lnTo>
                  <a:lnTo>
                    <a:pt x="0" y="549021"/>
                  </a:lnTo>
                  <a:lnTo>
                    <a:pt x="0" y="702944"/>
                  </a:lnTo>
                  <a:lnTo>
                    <a:pt x="50488" y="701125"/>
                  </a:lnTo>
                  <a:lnTo>
                    <a:pt x="99854" y="695760"/>
                  </a:lnTo>
                  <a:lnTo>
                    <a:pt x="147939" y="686992"/>
                  </a:lnTo>
                  <a:lnTo>
                    <a:pt x="194584" y="674961"/>
                  </a:lnTo>
                  <a:lnTo>
                    <a:pt x="239631" y="659808"/>
                  </a:lnTo>
                  <a:lnTo>
                    <a:pt x="282921" y="641675"/>
                  </a:lnTo>
                  <a:lnTo>
                    <a:pt x="324295" y="620703"/>
                  </a:lnTo>
                  <a:lnTo>
                    <a:pt x="363595" y="597033"/>
                  </a:lnTo>
                  <a:lnTo>
                    <a:pt x="400663" y="570805"/>
                  </a:lnTo>
                  <a:lnTo>
                    <a:pt x="435340" y="542163"/>
                  </a:lnTo>
                  <a:lnTo>
                    <a:pt x="467466" y="511245"/>
                  </a:lnTo>
                  <a:lnTo>
                    <a:pt x="496884" y="478194"/>
                  </a:lnTo>
                  <a:lnTo>
                    <a:pt x="523436" y="443151"/>
                  </a:lnTo>
                  <a:lnTo>
                    <a:pt x="546961" y="406257"/>
                  </a:lnTo>
                  <a:lnTo>
                    <a:pt x="567303" y="367653"/>
                  </a:lnTo>
                  <a:lnTo>
                    <a:pt x="584301" y="327480"/>
                  </a:lnTo>
                  <a:lnTo>
                    <a:pt x="597798" y="285879"/>
                  </a:lnTo>
                  <a:lnTo>
                    <a:pt x="607635" y="242992"/>
                  </a:lnTo>
                  <a:lnTo>
                    <a:pt x="613654" y="198960"/>
                  </a:lnTo>
                  <a:lnTo>
                    <a:pt x="615696" y="153924"/>
                  </a:lnTo>
                  <a:lnTo>
                    <a:pt x="615696" y="0"/>
                  </a:lnTo>
                  <a:close/>
                </a:path>
              </a:pathLst>
            </a:custGeom>
            <a:solidFill>
              <a:srgbClr val="1F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82967" y="2827654"/>
              <a:ext cx="615950" cy="1311910"/>
            </a:xfrm>
            <a:custGeom>
              <a:avLst/>
              <a:gdLst/>
              <a:ahLst/>
              <a:cxnLst/>
              <a:rect l="l" t="t" r="r" b="b"/>
              <a:pathLst>
                <a:path w="615950" h="1311910">
                  <a:moveTo>
                    <a:pt x="615696" y="608584"/>
                  </a:moveTo>
                  <a:lnTo>
                    <a:pt x="613654" y="653620"/>
                  </a:lnTo>
                  <a:lnTo>
                    <a:pt x="607635" y="697652"/>
                  </a:lnTo>
                  <a:lnTo>
                    <a:pt x="597798" y="740539"/>
                  </a:lnTo>
                  <a:lnTo>
                    <a:pt x="584301" y="782140"/>
                  </a:lnTo>
                  <a:lnTo>
                    <a:pt x="567303" y="822313"/>
                  </a:lnTo>
                  <a:lnTo>
                    <a:pt x="546961" y="860917"/>
                  </a:lnTo>
                  <a:lnTo>
                    <a:pt x="523436" y="897811"/>
                  </a:lnTo>
                  <a:lnTo>
                    <a:pt x="496884" y="932854"/>
                  </a:lnTo>
                  <a:lnTo>
                    <a:pt x="467466" y="965905"/>
                  </a:lnTo>
                  <a:lnTo>
                    <a:pt x="435340" y="996823"/>
                  </a:lnTo>
                  <a:lnTo>
                    <a:pt x="400663" y="1025465"/>
                  </a:lnTo>
                  <a:lnTo>
                    <a:pt x="363595" y="1051693"/>
                  </a:lnTo>
                  <a:lnTo>
                    <a:pt x="324295" y="1075363"/>
                  </a:lnTo>
                  <a:lnTo>
                    <a:pt x="282921" y="1096335"/>
                  </a:lnTo>
                  <a:lnTo>
                    <a:pt x="239631" y="1114468"/>
                  </a:lnTo>
                  <a:lnTo>
                    <a:pt x="194584" y="1129621"/>
                  </a:lnTo>
                  <a:lnTo>
                    <a:pt x="147939" y="1141652"/>
                  </a:lnTo>
                  <a:lnTo>
                    <a:pt x="99854" y="1150420"/>
                  </a:lnTo>
                  <a:lnTo>
                    <a:pt x="50488" y="1155785"/>
                  </a:lnTo>
                  <a:lnTo>
                    <a:pt x="0" y="1157605"/>
                  </a:lnTo>
                  <a:lnTo>
                    <a:pt x="0" y="1311529"/>
                  </a:lnTo>
                  <a:lnTo>
                    <a:pt x="50488" y="1309709"/>
                  </a:lnTo>
                  <a:lnTo>
                    <a:pt x="99854" y="1304344"/>
                  </a:lnTo>
                  <a:lnTo>
                    <a:pt x="147939" y="1295576"/>
                  </a:lnTo>
                  <a:lnTo>
                    <a:pt x="194584" y="1283545"/>
                  </a:lnTo>
                  <a:lnTo>
                    <a:pt x="239631" y="1268392"/>
                  </a:lnTo>
                  <a:lnTo>
                    <a:pt x="282921" y="1250259"/>
                  </a:lnTo>
                  <a:lnTo>
                    <a:pt x="324295" y="1229287"/>
                  </a:lnTo>
                  <a:lnTo>
                    <a:pt x="363595" y="1205617"/>
                  </a:lnTo>
                  <a:lnTo>
                    <a:pt x="400663" y="1179389"/>
                  </a:lnTo>
                  <a:lnTo>
                    <a:pt x="435340" y="1150747"/>
                  </a:lnTo>
                  <a:lnTo>
                    <a:pt x="467466" y="1119829"/>
                  </a:lnTo>
                  <a:lnTo>
                    <a:pt x="496884" y="1086778"/>
                  </a:lnTo>
                  <a:lnTo>
                    <a:pt x="523436" y="1051735"/>
                  </a:lnTo>
                  <a:lnTo>
                    <a:pt x="546961" y="1014841"/>
                  </a:lnTo>
                  <a:lnTo>
                    <a:pt x="567303" y="976237"/>
                  </a:lnTo>
                  <a:lnTo>
                    <a:pt x="584301" y="936064"/>
                  </a:lnTo>
                  <a:lnTo>
                    <a:pt x="597798" y="894463"/>
                  </a:lnTo>
                  <a:lnTo>
                    <a:pt x="607635" y="851576"/>
                  </a:lnTo>
                  <a:lnTo>
                    <a:pt x="613654" y="807544"/>
                  </a:lnTo>
                  <a:lnTo>
                    <a:pt x="615696" y="762508"/>
                  </a:lnTo>
                  <a:lnTo>
                    <a:pt x="615696" y="608584"/>
                  </a:lnTo>
                  <a:lnTo>
                    <a:pt x="613495" y="562050"/>
                  </a:lnTo>
                  <a:lnTo>
                    <a:pt x="607001" y="516440"/>
                  </a:lnTo>
                  <a:lnTo>
                    <a:pt x="596371" y="471936"/>
                  </a:lnTo>
                  <a:lnTo>
                    <a:pt x="581763" y="428720"/>
                  </a:lnTo>
                  <a:lnTo>
                    <a:pt x="563336" y="386974"/>
                  </a:lnTo>
                  <a:lnTo>
                    <a:pt x="541249" y="346881"/>
                  </a:lnTo>
                  <a:lnTo>
                    <a:pt x="515660" y="308623"/>
                  </a:lnTo>
                  <a:lnTo>
                    <a:pt x="486727" y="272383"/>
                  </a:lnTo>
                  <a:lnTo>
                    <a:pt x="454610" y="238342"/>
                  </a:lnTo>
                  <a:lnTo>
                    <a:pt x="419466" y="206683"/>
                  </a:lnTo>
                  <a:lnTo>
                    <a:pt x="381454" y="177589"/>
                  </a:lnTo>
                  <a:lnTo>
                    <a:pt x="340733" y="151241"/>
                  </a:lnTo>
                  <a:lnTo>
                    <a:pt x="297460" y="127822"/>
                  </a:lnTo>
                  <a:lnTo>
                    <a:pt x="251796" y="107514"/>
                  </a:lnTo>
                  <a:lnTo>
                    <a:pt x="203897" y="90500"/>
                  </a:lnTo>
                  <a:lnTo>
                    <a:pt x="153924" y="76962"/>
                  </a:lnTo>
                  <a:lnTo>
                    <a:pt x="153924" y="0"/>
                  </a:lnTo>
                  <a:lnTo>
                    <a:pt x="0" y="136525"/>
                  </a:lnTo>
                  <a:lnTo>
                    <a:pt x="153924" y="307848"/>
                  </a:lnTo>
                  <a:lnTo>
                    <a:pt x="153924" y="230886"/>
                  </a:lnTo>
                  <a:lnTo>
                    <a:pt x="204607" y="244645"/>
                  </a:lnTo>
                  <a:lnTo>
                    <a:pt x="253230" y="262016"/>
                  </a:lnTo>
                  <a:lnTo>
                    <a:pt x="299611" y="282815"/>
                  </a:lnTo>
                  <a:lnTo>
                    <a:pt x="343566" y="306860"/>
                  </a:lnTo>
                  <a:lnTo>
                    <a:pt x="384914" y="333967"/>
                  </a:lnTo>
                  <a:lnTo>
                    <a:pt x="423472" y="363953"/>
                  </a:lnTo>
                  <a:lnTo>
                    <a:pt x="459057" y="396636"/>
                  </a:lnTo>
                  <a:lnTo>
                    <a:pt x="491487" y="431833"/>
                  </a:lnTo>
                  <a:lnTo>
                    <a:pt x="520580" y="469360"/>
                  </a:lnTo>
                  <a:lnTo>
                    <a:pt x="546154" y="509034"/>
                  </a:lnTo>
                  <a:lnTo>
                    <a:pt x="568025" y="550673"/>
                  </a:lnTo>
                  <a:lnTo>
                    <a:pt x="586011" y="594093"/>
                  </a:lnTo>
                  <a:lnTo>
                    <a:pt x="599930" y="639111"/>
                  </a:lnTo>
                  <a:lnTo>
                    <a:pt x="609600" y="685546"/>
                  </a:lnTo>
                </a:path>
              </a:pathLst>
            </a:custGeom>
            <a:ln w="12192">
              <a:solidFill>
                <a:srgbClr val="180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181600" y="2968751"/>
            <a:ext cx="1442085" cy="1061085"/>
            <a:chOff x="5181600" y="2968751"/>
            <a:chExt cx="1442085" cy="1061085"/>
          </a:xfrm>
        </p:grpSpPr>
        <p:sp>
          <p:nvSpPr>
            <p:cNvPr id="17" name="object 17"/>
            <p:cNvSpPr/>
            <p:nvPr/>
          </p:nvSpPr>
          <p:spPr>
            <a:xfrm>
              <a:off x="5187695" y="2974847"/>
              <a:ext cx="1430020" cy="1049020"/>
            </a:xfrm>
            <a:custGeom>
              <a:avLst/>
              <a:gdLst/>
              <a:ahLst/>
              <a:cxnLst/>
              <a:rect l="l" t="t" r="r" b="b"/>
              <a:pathLst>
                <a:path w="1430020" h="1049020">
                  <a:moveTo>
                    <a:pt x="560704" y="0"/>
                  </a:moveTo>
                  <a:lnTo>
                    <a:pt x="0" y="188849"/>
                  </a:lnTo>
                  <a:lnTo>
                    <a:pt x="503046" y="406907"/>
                  </a:lnTo>
                  <a:lnTo>
                    <a:pt x="332358" y="471042"/>
                  </a:lnTo>
                  <a:lnTo>
                    <a:pt x="808863" y="678941"/>
                  </a:lnTo>
                  <a:lnTo>
                    <a:pt x="662558" y="724026"/>
                  </a:lnTo>
                  <a:lnTo>
                    <a:pt x="1429511" y="1048512"/>
                  </a:lnTo>
                  <a:lnTo>
                    <a:pt x="977264" y="625093"/>
                  </a:lnTo>
                  <a:lnTo>
                    <a:pt x="1097026" y="582802"/>
                  </a:lnTo>
                  <a:lnTo>
                    <a:pt x="731265" y="329946"/>
                  </a:lnTo>
                  <a:lnTo>
                    <a:pt x="851026" y="295148"/>
                  </a:lnTo>
                  <a:lnTo>
                    <a:pt x="560704" y="0"/>
                  </a:lnTo>
                  <a:close/>
                </a:path>
              </a:pathLst>
            </a:custGeom>
            <a:solidFill>
              <a:srgbClr val="25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87695" y="2974847"/>
              <a:ext cx="1430020" cy="1049020"/>
            </a:xfrm>
            <a:custGeom>
              <a:avLst/>
              <a:gdLst/>
              <a:ahLst/>
              <a:cxnLst/>
              <a:rect l="l" t="t" r="r" b="b"/>
              <a:pathLst>
                <a:path w="1430020" h="1049020">
                  <a:moveTo>
                    <a:pt x="560704" y="0"/>
                  </a:moveTo>
                  <a:lnTo>
                    <a:pt x="851026" y="295148"/>
                  </a:lnTo>
                  <a:lnTo>
                    <a:pt x="731265" y="329946"/>
                  </a:lnTo>
                  <a:lnTo>
                    <a:pt x="1097026" y="582802"/>
                  </a:lnTo>
                  <a:lnTo>
                    <a:pt x="977264" y="625093"/>
                  </a:lnTo>
                  <a:lnTo>
                    <a:pt x="1429511" y="1048512"/>
                  </a:lnTo>
                  <a:lnTo>
                    <a:pt x="662558" y="724026"/>
                  </a:lnTo>
                  <a:lnTo>
                    <a:pt x="808863" y="678941"/>
                  </a:lnTo>
                  <a:lnTo>
                    <a:pt x="332358" y="471042"/>
                  </a:lnTo>
                  <a:lnTo>
                    <a:pt x="503046" y="406907"/>
                  </a:lnTo>
                  <a:lnTo>
                    <a:pt x="0" y="188849"/>
                  </a:lnTo>
                  <a:lnTo>
                    <a:pt x="560704" y="0"/>
                  </a:lnTo>
                  <a:close/>
                </a:path>
              </a:pathLst>
            </a:custGeom>
            <a:ln w="12192">
              <a:solidFill>
                <a:srgbClr val="180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159729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4D25E369-C5AE-4ABA-9CCF-2CF83B8DD8A4}"/>
              </a:ext>
            </a:extLst>
          </p:cNvPr>
          <p:cNvCxnSpPr>
            <a:cxnSpLocks/>
          </p:cNvCxnSpPr>
          <p:nvPr/>
        </p:nvCxnSpPr>
        <p:spPr>
          <a:xfrm flipH="1">
            <a:off x="4192960" y="1424093"/>
            <a:ext cx="7085" cy="4162732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404D618C-8DC1-4E70-964C-A4D2BDC6C87E}"/>
              </a:ext>
            </a:extLst>
          </p:cNvPr>
          <p:cNvSpPr txBox="1">
            <a:spLocks/>
          </p:cNvSpPr>
          <p:nvPr/>
        </p:nvSpPr>
        <p:spPr>
          <a:xfrm>
            <a:off x="159535" y="1868277"/>
            <a:ext cx="3877903" cy="157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dirty="0" err="1">
                <a:latin typeface="Garamond" panose="02020404030301010803" pitchFamily="18" charset="0"/>
              </a:rPr>
              <a:t>Overview</a:t>
            </a:r>
            <a:r>
              <a:rPr lang="nl-NL" sz="3200" dirty="0">
                <a:latin typeface="Garamond" panose="02020404030301010803" pitchFamily="18" charset="0"/>
              </a:rPr>
              <a:t> of </a:t>
            </a:r>
            <a:r>
              <a:rPr lang="nl-NL" sz="3200" dirty="0" err="1">
                <a:latin typeface="Garamond" panose="02020404030301010803" pitchFamily="18" charset="0"/>
              </a:rPr>
              <a:t>the</a:t>
            </a:r>
            <a:r>
              <a:rPr lang="nl-NL" sz="3200" dirty="0">
                <a:latin typeface="Garamond" panose="02020404030301010803" pitchFamily="18" charset="0"/>
              </a:rPr>
              <a:t> Speakers 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1471658-A8A7-4BE1-8395-B84ED09C585E}"/>
              </a:ext>
            </a:extLst>
          </p:cNvPr>
          <p:cNvSpPr txBox="1">
            <a:spLocks/>
          </p:cNvSpPr>
          <p:nvPr/>
        </p:nvSpPr>
        <p:spPr>
          <a:xfrm>
            <a:off x="4334443" y="1785708"/>
            <a:ext cx="7602326" cy="5840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John Crowley (Chair): </a:t>
            </a: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Chief of Section for Research, Policy, and Foresight, UNESCO, France</a:t>
            </a: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Haroon Bhorat: </a:t>
            </a: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Director of Development Policy Research Unit at University of Cape Town, South Africa 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Erika Kraemer-Mbula : </a:t>
            </a: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Professor of Economics at University of Johannesburg, South Africa 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700" b="1" dirty="0">
              <a:solidFill>
                <a:prstClr val="white">
                  <a:lumMod val="50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19" name="Tekstvak 5">
            <a:extLst>
              <a:ext uri="{FF2B5EF4-FFF2-40B4-BE49-F238E27FC236}">
                <a16:creationId xmlns:a16="http://schemas.microsoft.com/office/drawing/2014/main" id="{70E62050-A28B-4126-8D0F-059115A45AA4}"/>
              </a:ext>
            </a:extLst>
          </p:cNvPr>
          <p:cNvSpPr txBox="1">
            <a:spLocks/>
          </p:cNvSpPr>
          <p:nvPr/>
        </p:nvSpPr>
        <p:spPr>
          <a:xfrm>
            <a:off x="4521200" y="120802"/>
            <a:ext cx="767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Science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23-25 June, 2021</a:t>
            </a:r>
          </a:p>
          <a:p>
            <a:pPr lvl="0" algn="r"/>
            <a:endParaRPr lang="en-US" sz="20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ekstvak 14">
            <a:extLst>
              <a:ext uri="{FF2B5EF4-FFF2-40B4-BE49-F238E27FC236}">
                <a16:creationId xmlns:a16="http://schemas.microsoft.com/office/drawing/2014/main" id="{1185129F-A4DB-4302-A212-19D3111E1A32}"/>
              </a:ext>
            </a:extLst>
          </p:cNvPr>
          <p:cNvSpPr txBox="1"/>
          <p:nvPr/>
        </p:nvSpPr>
        <p:spPr>
          <a:xfrm>
            <a:off x="9620834" y="6234477"/>
            <a:ext cx="247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#IOS21</a:t>
            </a:r>
          </a:p>
          <a:p>
            <a:pPr algn="r"/>
            <a:endParaRPr lang="nl-NL" sz="2400" b="1" dirty="0">
              <a:latin typeface="Garamond" panose="02020404030301010803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CD1743-BE5D-44FC-8A0F-4602AF6E2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420" y="3130370"/>
            <a:ext cx="1998416" cy="28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0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95050" y="6379565"/>
            <a:ext cx="9715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1E1E1E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0331" y="0"/>
            <a:ext cx="10891520" cy="6459220"/>
            <a:chOff x="370331" y="0"/>
            <a:chExt cx="10891520" cy="6459220"/>
          </a:xfrm>
        </p:grpSpPr>
        <p:sp>
          <p:nvSpPr>
            <p:cNvPr id="4" name="object 4"/>
            <p:cNvSpPr/>
            <p:nvPr/>
          </p:nvSpPr>
          <p:spPr>
            <a:xfrm>
              <a:off x="370331" y="6204203"/>
              <a:ext cx="10891520" cy="0"/>
            </a:xfrm>
            <a:custGeom>
              <a:avLst/>
              <a:gdLst/>
              <a:ahLst/>
              <a:cxnLst/>
              <a:rect l="l" t="t" r="r" b="b"/>
              <a:pathLst>
                <a:path w="10891520">
                  <a:moveTo>
                    <a:pt x="0" y="0"/>
                  </a:moveTo>
                  <a:lnTo>
                    <a:pt x="10891393" y="0"/>
                  </a:lnTo>
                </a:path>
              </a:pathLst>
            </a:custGeom>
            <a:ln w="27432">
              <a:solidFill>
                <a:srgbClr val="2500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0808" y="0"/>
              <a:ext cx="4319016" cy="64587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1498593" y="6196611"/>
            <a:ext cx="499844" cy="490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17870" y="958723"/>
            <a:ext cx="5027930" cy="1243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b="0" spc="-5" dirty="0">
                <a:solidFill>
                  <a:srgbClr val="25003A"/>
                </a:solidFill>
                <a:latin typeface="Arial"/>
                <a:cs typeface="Arial"/>
              </a:rPr>
              <a:t>This </a:t>
            </a:r>
            <a:r>
              <a:rPr sz="2000" b="0" spc="-10" dirty="0">
                <a:solidFill>
                  <a:srgbClr val="25003A"/>
                </a:solidFill>
                <a:latin typeface="Arial"/>
                <a:cs typeface="Arial"/>
              </a:rPr>
              <a:t>book </a:t>
            </a:r>
            <a:r>
              <a:rPr sz="2000" b="0" dirty="0">
                <a:solidFill>
                  <a:srgbClr val="25003A"/>
                </a:solidFill>
                <a:latin typeface="Arial"/>
                <a:cs typeface="Arial"/>
              </a:rPr>
              <a:t>takes </a:t>
            </a:r>
            <a:r>
              <a:rPr sz="2000" b="0" spc="-5" dirty="0">
                <a:solidFill>
                  <a:srgbClr val="25003A"/>
                </a:solidFill>
                <a:latin typeface="Arial"/>
                <a:cs typeface="Arial"/>
              </a:rPr>
              <a:t>a critical </a:t>
            </a:r>
            <a:r>
              <a:rPr sz="2000" b="0" spc="-15" dirty="0">
                <a:solidFill>
                  <a:srgbClr val="25003A"/>
                </a:solidFill>
                <a:latin typeface="Arial"/>
                <a:cs typeface="Arial"/>
              </a:rPr>
              <a:t>view </a:t>
            </a:r>
            <a:r>
              <a:rPr sz="2000" b="0" spc="-5" dirty="0">
                <a:solidFill>
                  <a:srgbClr val="25003A"/>
                </a:solidFill>
                <a:latin typeface="Arial"/>
                <a:cs typeface="Arial"/>
              </a:rPr>
              <a:t>on </a:t>
            </a:r>
            <a:r>
              <a:rPr sz="2000" b="0" spc="-10" dirty="0">
                <a:solidFill>
                  <a:srgbClr val="25003A"/>
                </a:solidFill>
                <a:latin typeface="Arial"/>
                <a:cs typeface="Arial"/>
              </a:rPr>
              <a:t>conceptual  </a:t>
            </a:r>
            <a:r>
              <a:rPr sz="2000" b="0" spc="-5" dirty="0">
                <a:solidFill>
                  <a:srgbClr val="25003A"/>
                </a:solidFill>
                <a:latin typeface="Arial"/>
                <a:cs typeface="Arial"/>
              </a:rPr>
              <a:t>issues </a:t>
            </a:r>
            <a:r>
              <a:rPr sz="2000" b="0" spc="-10" dirty="0">
                <a:solidFill>
                  <a:srgbClr val="25003A"/>
                </a:solidFill>
                <a:latin typeface="Arial"/>
                <a:cs typeface="Arial"/>
              </a:rPr>
              <a:t>and </a:t>
            </a:r>
            <a:r>
              <a:rPr sz="2000" b="0" spc="-5" dirty="0">
                <a:solidFill>
                  <a:srgbClr val="25003A"/>
                </a:solidFill>
                <a:latin typeface="Arial"/>
                <a:cs typeface="Arial"/>
              </a:rPr>
              <a:t>practical problems </a:t>
            </a:r>
            <a:r>
              <a:rPr sz="2000" b="0" spc="-10" dirty="0">
                <a:solidFill>
                  <a:srgbClr val="25003A"/>
                </a:solidFill>
                <a:latin typeface="Arial"/>
                <a:cs typeface="Arial"/>
              </a:rPr>
              <a:t>that inevitably  </a:t>
            </a:r>
            <a:r>
              <a:rPr sz="2000" b="0" spc="-5" dirty="0">
                <a:solidFill>
                  <a:srgbClr val="25003A"/>
                </a:solidFill>
                <a:latin typeface="Arial"/>
                <a:cs typeface="Arial"/>
              </a:rPr>
              <a:t>emerge </a:t>
            </a:r>
            <a:r>
              <a:rPr sz="2000" b="0" spc="-15" dirty="0">
                <a:solidFill>
                  <a:srgbClr val="25003A"/>
                </a:solidFill>
                <a:latin typeface="Arial"/>
                <a:cs typeface="Arial"/>
              </a:rPr>
              <a:t>when </a:t>
            </a:r>
            <a:r>
              <a:rPr sz="2000" b="0" spc="-10" dirty="0">
                <a:solidFill>
                  <a:srgbClr val="25003A"/>
                </a:solidFill>
                <a:latin typeface="Arial"/>
                <a:cs typeface="Arial"/>
              </a:rPr>
              <a:t>‘excellence’ </a:t>
            </a:r>
            <a:r>
              <a:rPr sz="2000" b="0" spc="-15" dirty="0">
                <a:solidFill>
                  <a:srgbClr val="25003A"/>
                </a:solidFill>
                <a:latin typeface="Arial"/>
                <a:cs typeface="Arial"/>
              </a:rPr>
              <a:t>is </a:t>
            </a:r>
            <a:r>
              <a:rPr sz="2000" b="0" spc="-10" dirty="0">
                <a:solidFill>
                  <a:srgbClr val="25003A"/>
                </a:solidFill>
                <a:latin typeface="Arial"/>
                <a:cs typeface="Arial"/>
              </a:rPr>
              <a:t>at </a:t>
            </a:r>
            <a:r>
              <a:rPr sz="2000" b="0" spc="-5" dirty="0">
                <a:solidFill>
                  <a:srgbClr val="25003A"/>
                </a:solidFill>
                <a:latin typeface="Arial"/>
                <a:cs typeface="Arial"/>
              </a:rPr>
              <a:t>the </a:t>
            </a:r>
            <a:r>
              <a:rPr sz="2000" b="0" spc="-10" dirty="0">
                <a:solidFill>
                  <a:srgbClr val="25003A"/>
                </a:solidFill>
                <a:latin typeface="Arial"/>
                <a:cs typeface="Arial"/>
              </a:rPr>
              <a:t>centre of  </a:t>
            </a:r>
            <a:r>
              <a:rPr sz="2000" b="0" spc="-5" dirty="0">
                <a:solidFill>
                  <a:srgbClr val="25003A"/>
                </a:solidFill>
                <a:latin typeface="Arial"/>
                <a:cs typeface="Arial"/>
              </a:rPr>
              <a:t>science</a:t>
            </a:r>
            <a:r>
              <a:rPr sz="2000" b="0" spc="5" dirty="0">
                <a:solidFill>
                  <a:srgbClr val="25003A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5003A"/>
                </a:solidFill>
                <a:latin typeface="Arial"/>
                <a:cs typeface="Arial"/>
              </a:rPr>
              <a:t>systems.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7870" y="2788412"/>
            <a:ext cx="5041900" cy="2768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25003A"/>
                </a:solidFill>
                <a:latin typeface="Arial"/>
                <a:cs typeface="Arial"/>
              </a:rPr>
              <a:t>The </a:t>
            </a:r>
            <a:r>
              <a:rPr sz="2000" spc="-10" dirty="0">
                <a:solidFill>
                  <a:srgbClr val="25003A"/>
                </a:solidFill>
                <a:latin typeface="Arial"/>
                <a:cs typeface="Arial"/>
              </a:rPr>
              <a:t>book contains insights and  </a:t>
            </a:r>
            <a:r>
              <a:rPr sz="2000" spc="-5" dirty="0">
                <a:solidFill>
                  <a:srgbClr val="25003A"/>
                </a:solidFill>
                <a:latin typeface="Arial"/>
                <a:cs typeface="Arial"/>
              </a:rPr>
              <a:t>recommendations that </a:t>
            </a:r>
            <a:r>
              <a:rPr sz="2000" spc="-10" dirty="0">
                <a:solidFill>
                  <a:srgbClr val="25003A"/>
                </a:solidFill>
                <a:latin typeface="Arial"/>
                <a:cs typeface="Arial"/>
              </a:rPr>
              <a:t>point towards new  solutions </a:t>
            </a:r>
            <a:r>
              <a:rPr sz="2000" spc="-5" dirty="0">
                <a:solidFill>
                  <a:srgbClr val="25003A"/>
                </a:solidFill>
                <a:latin typeface="Arial"/>
                <a:cs typeface="Arial"/>
              </a:rPr>
              <a:t>– </a:t>
            </a:r>
            <a:r>
              <a:rPr sz="2000" spc="-10" dirty="0">
                <a:solidFill>
                  <a:srgbClr val="25003A"/>
                </a:solidFill>
                <a:latin typeface="Arial"/>
                <a:cs typeface="Arial"/>
              </a:rPr>
              <a:t>both </a:t>
            </a:r>
            <a:r>
              <a:rPr sz="2000" dirty="0">
                <a:solidFill>
                  <a:srgbClr val="25003A"/>
                </a:solidFill>
                <a:latin typeface="Arial"/>
                <a:cs typeface="Arial"/>
              </a:rPr>
              <a:t>for </a:t>
            </a:r>
            <a:r>
              <a:rPr sz="2000" spc="-5" dirty="0">
                <a:solidFill>
                  <a:srgbClr val="25003A"/>
                </a:solidFill>
                <a:latin typeface="Arial"/>
                <a:cs typeface="Arial"/>
              </a:rPr>
              <a:t>the </a:t>
            </a:r>
            <a:r>
              <a:rPr sz="2000" spc="-10" dirty="0">
                <a:solidFill>
                  <a:srgbClr val="25003A"/>
                </a:solidFill>
                <a:latin typeface="Arial"/>
                <a:cs typeface="Arial"/>
              </a:rPr>
              <a:t>Global South and </a:t>
            </a:r>
            <a:r>
              <a:rPr sz="2000" spc="-5" dirty="0">
                <a:solidFill>
                  <a:srgbClr val="25003A"/>
                </a:solidFill>
                <a:latin typeface="Arial"/>
                <a:cs typeface="Arial"/>
              </a:rPr>
              <a:t>the  </a:t>
            </a:r>
            <a:r>
              <a:rPr sz="2000" spc="-10" dirty="0">
                <a:solidFill>
                  <a:srgbClr val="25003A"/>
                </a:solidFill>
                <a:latin typeface="Arial"/>
                <a:cs typeface="Arial"/>
              </a:rPr>
              <a:t>Global</a:t>
            </a:r>
            <a:r>
              <a:rPr sz="2000" spc="20" dirty="0">
                <a:solidFill>
                  <a:srgbClr val="25003A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5003A"/>
                </a:solidFill>
                <a:latin typeface="Arial"/>
                <a:cs typeface="Arial"/>
              </a:rPr>
              <a:t>North.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25336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D95800"/>
                </a:solidFill>
                <a:latin typeface="Arial"/>
                <a:cs typeface="Arial"/>
              </a:rPr>
              <a:t>Free </a:t>
            </a:r>
            <a:r>
              <a:rPr sz="2000" spc="-10" dirty="0">
                <a:solidFill>
                  <a:srgbClr val="D95800"/>
                </a:solidFill>
                <a:latin typeface="Arial"/>
                <a:cs typeface="Arial"/>
              </a:rPr>
              <a:t>copies downloadable </a:t>
            </a:r>
            <a:r>
              <a:rPr sz="2000" dirty="0">
                <a:solidFill>
                  <a:srgbClr val="D95800"/>
                </a:solidFill>
                <a:latin typeface="Arial"/>
                <a:cs typeface="Arial"/>
              </a:rPr>
              <a:t>from </a:t>
            </a:r>
            <a:r>
              <a:rPr sz="2000" spc="-5" dirty="0">
                <a:solidFill>
                  <a:srgbClr val="D95800"/>
                </a:solidFill>
                <a:latin typeface="Arial"/>
                <a:cs typeface="Arial"/>
              </a:rPr>
              <a:t>:  </a:t>
            </a:r>
            <a:r>
              <a:rPr sz="2000" spc="-15" dirty="0">
                <a:solidFill>
                  <a:srgbClr val="D95800"/>
                </a:solidFill>
                <a:latin typeface="Arial"/>
                <a:cs typeface="Arial"/>
                <a:hlinkClick r:id="rId4"/>
              </a:rPr>
              <a:t>www.africanminds.co.za/dd- </a:t>
            </a:r>
            <a:r>
              <a:rPr sz="2000" spc="-15" dirty="0">
                <a:solidFill>
                  <a:srgbClr val="D958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D95800"/>
                </a:solidFill>
                <a:latin typeface="Arial"/>
                <a:cs typeface="Arial"/>
              </a:rPr>
              <a:t>product/transforming-research-excellence-  new-ideas-from-the-global-south/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95050" y="6379565"/>
            <a:ext cx="9715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1E1E1E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0331" y="6204203"/>
            <a:ext cx="10891520" cy="0"/>
          </a:xfrm>
          <a:custGeom>
            <a:avLst/>
            <a:gdLst/>
            <a:ahLst/>
            <a:cxnLst/>
            <a:rect l="l" t="t" r="r" b="b"/>
            <a:pathLst>
              <a:path w="10891520">
                <a:moveTo>
                  <a:pt x="0" y="0"/>
                </a:moveTo>
                <a:lnTo>
                  <a:pt x="10891393" y="0"/>
                </a:lnTo>
              </a:path>
            </a:pathLst>
          </a:custGeom>
          <a:ln w="27432">
            <a:solidFill>
              <a:srgbClr val="250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98593" y="6196611"/>
            <a:ext cx="499844" cy="490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5803" y="464566"/>
            <a:ext cx="92627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solidFill>
                  <a:srgbClr val="25003A"/>
                </a:solidFill>
              </a:rPr>
              <a:t>Excellence </a:t>
            </a:r>
            <a:r>
              <a:rPr spc="-5" dirty="0">
                <a:solidFill>
                  <a:srgbClr val="25003A"/>
                </a:solidFill>
              </a:rPr>
              <a:t>in </a:t>
            </a:r>
            <a:r>
              <a:rPr spc="-20" dirty="0">
                <a:solidFill>
                  <a:srgbClr val="25003A"/>
                </a:solidFill>
              </a:rPr>
              <a:t>the </a:t>
            </a:r>
            <a:r>
              <a:rPr spc="-25" dirty="0"/>
              <a:t>process </a:t>
            </a:r>
            <a:r>
              <a:rPr spc="-20" dirty="0">
                <a:solidFill>
                  <a:srgbClr val="25003A"/>
                </a:solidFill>
              </a:rPr>
              <a:t>and </a:t>
            </a:r>
            <a:r>
              <a:rPr spc="-25" dirty="0">
                <a:solidFill>
                  <a:srgbClr val="25003A"/>
                </a:solidFill>
              </a:rPr>
              <a:t>excellence </a:t>
            </a:r>
            <a:r>
              <a:rPr spc="-5" dirty="0">
                <a:solidFill>
                  <a:srgbClr val="25003A"/>
                </a:solidFill>
              </a:rPr>
              <a:t>in </a:t>
            </a:r>
            <a:r>
              <a:rPr spc="-20" dirty="0">
                <a:solidFill>
                  <a:srgbClr val="25003A"/>
                </a:solidFill>
              </a:rPr>
              <a:t>the</a:t>
            </a:r>
            <a:r>
              <a:rPr spc="-555" dirty="0">
                <a:solidFill>
                  <a:srgbClr val="25003A"/>
                </a:solidFill>
              </a:rPr>
              <a:t> </a:t>
            </a:r>
            <a:r>
              <a:rPr spc="-30" dirty="0"/>
              <a:t>outputs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8767" y="1106424"/>
            <a:ext cx="12143740" cy="4782820"/>
            <a:chOff x="48767" y="1106424"/>
            <a:chExt cx="12143740" cy="4782820"/>
          </a:xfrm>
        </p:grpSpPr>
        <p:sp>
          <p:nvSpPr>
            <p:cNvPr id="7" name="object 7"/>
            <p:cNvSpPr/>
            <p:nvPr/>
          </p:nvSpPr>
          <p:spPr>
            <a:xfrm>
              <a:off x="359663" y="2959608"/>
              <a:ext cx="4648200" cy="19598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771" y="2357627"/>
              <a:ext cx="5102860" cy="3499485"/>
            </a:xfrm>
            <a:custGeom>
              <a:avLst/>
              <a:gdLst/>
              <a:ahLst/>
              <a:cxnLst/>
              <a:rect l="l" t="t" r="r" b="b"/>
              <a:pathLst>
                <a:path w="5102860" h="3499485">
                  <a:moveTo>
                    <a:pt x="0" y="1749552"/>
                  </a:moveTo>
                  <a:lnTo>
                    <a:pt x="623" y="1710482"/>
                  </a:lnTo>
                  <a:lnTo>
                    <a:pt x="2485" y="1671622"/>
                  </a:lnTo>
                  <a:lnTo>
                    <a:pt x="5573" y="1632980"/>
                  </a:lnTo>
                  <a:lnTo>
                    <a:pt x="9873" y="1594566"/>
                  </a:lnTo>
                  <a:lnTo>
                    <a:pt x="15373" y="1556387"/>
                  </a:lnTo>
                  <a:lnTo>
                    <a:pt x="22060" y="1518453"/>
                  </a:lnTo>
                  <a:lnTo>
                    <a:pt x="29920" y="1480773"/>
                  </a:lnTo>
                  <a:lnTo>
                    <a:pt x="38941" y="1443355"/>
                  </a:lnTo>
                  <a:lnTo>
                    <a:pt x="49110" y="1406209"/>
                  </a:lnTo>
                  <a:lnTo>
                    <a:pt x="60414" y="1369343"/>
                  </a:lnTo>
                  <a:lnTo>
                    <a:pt x="72840" y="1332767"/>
                  </a:lnTo>
                  <a:lnTo>
                    <a:pt x="86374" y="1296488"/>
                  </a:lnTo>
                  <a:lnTo>
                    <a:pt x="101005" y="1260517"/>
                  </a:lnTo>
                  <a:lnTo>
                    <a:pt x="116718" y="1224862"/>
                  </a:lnTo>
                  <a:lnTo>
                    <a:pt x="133502" y="1189531"/>
                  </a:lnTo>
                  <a:lnTo>
                    <a:pt x="151342" y="1154535"/>
                  </a:lnTo>
                  <a:lnTo>
                    <a:pt x="170227" y="1119881"/>
                  </a:lnTo>
                  <a:lnTo>
                    <a:pt x="190143" y="1085578"/>
                  </a:lnTo>
                  <a:lnTo>
                    <a:pt x="211077" y="1051636"/>
                  </a:lnTo>
                  <a:lnTo>
                    <a:pt x="233016" y="1018063"/>
                  </a:lnTo>
                  <a:lnTo>
                    <a:pt x="255948" y="984869"/>
                  </a:lnTo>
                  <a:lnTo>
                    <a:pt x="279858" y="952061"/>
                  </a:lnTo>
                  <a:lnTo>
                    <a:pt x="304736" y="919650"/>
                  </a:lnTo>
                  <a:lnTo>
                    <a:pt x="330566" y="887643"/>
                  </a:lnTo>
                  <a:lnTo>
                    <a:pt x="357337" y="856050"/>
                  </a:lnTo>
                  <a:lnTo>
                    <a:pt x="385035" y="824880"/>
                  </a:lnTo>
                  <a:lnTo>
                    <a:pt x="413648" y="794141"/>
                  </a:lnTo>
                  <a:lnTo>
                    <a:pt x="443163" y="763843"/>
                  </a:lnTo>
                  <a:lnTo>
                    <a:pt x="473565" y="733994"/>
                  </a:lnTo>
                  <a:lnTo>
                    <a:pt x="504844" y="704603"/>
                  </a:lnTo>
                  <a:lnTo>
                    <a:pt x="536985" y="675679"/>
                  </a:lnTo>
                  <a:lnTo>
                    <a:pt x="569976" y="647232"/>
                  </a:lnTo>
                  <a:lnTo>
                    <a:pt x="603803" y="619269"/>
                  </a:lnTo>
                  <a:lnTo>
                    <a:pt x="638455" y="591800"/>
                  </a:lnTo>
                  <a:lnTo>
                    <a:pt x="673917" y="564834"/>
                  </a:lnTo>
                  <a:lnTo>
                    <a:pt x="710177" y="538379"/>
                  </a:lnTo>
                  <a:lnTo>
                    <a:pt x="747221" y="512445"/>
                  </a:lnTo>
                  <a:lnTo>
                    <a:pt x="785038" y="487039"/>
                  </a:lnTo>
                  <a:lnTo>
                    <a:pt x="823614" y="462173"/>
                  </a:lnTo>
                  <a:lnTo>
                    <a:pt x="862935" y="437853"/>
                  </a:lnTo>
                  <a:lnTo>
                    <a:pt x="902990" y="414089"/>
                  </a:lnTo>
                  <a:lnTo>
                    <a:pt x="943764" y="390891"/>
                  </a:lnTo>
                  <a:lnTo>
                    <a:pt x="985246" y="368266"/>
                  </a:lnTo>
                  <a:lnTo>
                    <a:pt x="1027422" y="346223"/>
                  </a:lnTo>
                  <a:lnTo>
                    <a:pt x="1070279" y="324773"/>
                  </a:lnTo>
                  <a:lnTo>
                    <a:pt x="1113804" y="303922"/>
                  </a:lnTo>
                  <a:lnTo>
                    <a:pt x="1157985" y="283682"/>
                  </a:lnTo>
                  <a:lnTo>
                    <a:pt x="1202808" y="264059"/>
                  </a:lnTo>
                  <a:lnTo>
                    <a:pt x="1248260" y="245063"/>
                  </a:lnTo>
                  <a:lnTo>
                    <a:pt x="1294328" y="226704"/>
                  </a:lnTo>
                  <a:lnTo>
                    <a:pt x="1341000" y="208989"/>
                  </a:lnTo>
                  <a:lnTo>
                    <a:pt x="1388262" y="191928"/>
                  </a:lnTo>
                  <a:lnTo>
                    <a:pt x="1436102" y="175530"/>
                  </a:lnTo>
                  <a:lnTo>
                    <a:pt x="1484506" y="159804"/>
                  </a:lnTo>
                  <a:lnTo>
                    <a:pt x="1533462" y="144758"/>
                  </a:lnTo>
                  <a:lnTo>
                    <a:pt x="1582956" y="130401"/>
                  </a:lnTo>
                  <a:lnTo>
                    <a:pt x="1632976" y="116743"/>
                  </a:lnTo>
                  <a:lnTo>
                    <a:pt x="1683509" y="103792"/>
                  </a:lnTo>
                  <a:lnTo>
                    <a:pt x="1734541" y="91557"/>
                  </a:lnTo>
                  <a:lnTo>
                    <a:pt x="1786060" y="80046"/>
                  </a:lnTo>
                  <a:lnTo>
                    <a:pt x="1838053" y="69270"/>
                  </a:lnTo>
                  <a:lnTo>
                    <a:pt x="1890507" y="59236"/>
                  </a:lnTo>
                  <a:lnTo>
                    <a:pt x="1943408" y="49954"/>
                  </a:lnTo>
                  <a:lnTo>
                    <a:pt x="1996745" y="41432"/>
                  </a:lnTo>
                  <a:lnTo>
                    <a:pt x="2050503" y="33680"/>
                  </a:lnTo>
                  <a:lnTo>
                    <a:pt x="2104670" y="26706"/>
                  </a:lnTo>
                  <a:lnTo>
                    <a:pt x="2159233" y="20519"/>
                  </a:lnTo>
                  <a:lnTo>
                    <a:pt x="2214180" y="15129"/>
                  </a:lnTo>
                  <a:lnTo>
                    <a:pt x="2269496" y="10543"/>
                  </a:lnTo>
                  <a:lnTo>
                    <a:pt x="2325170" y="6771"/>
                  </a:lnTo>
                  <a:lnTo>
                    <a:pt x="2381187" y="3822"/>
                  </a:lnTo>
                  <a:lnTo>
                    <a:pt x="2437536" y="1704"/>
                  </a:lnTo>
                  <a:lnTo>
                    <a:pt x="2494203" y="427"/>
                  </a:lnTo>
                  <a:lnTo>
                    <a:pt x="2551176" y="0"/>
                  </a:lnTo>
                  <a:lnTo>
                    <a:pt x="2608146" y="427"/>
                  </a:lnTo>
                  <a:lnTo>
                    <a:pt x="2664812" y="1704"/>
                  </a:lnTo>
                  <a:lnTo>
                    <a:pt x="2721159" y="3822"/>
                  </a:lnTo>
                  <a:lnTo>
                    <a:pt x="2777176" y="6771"/>
                  </a:lnTo>
                  <a:lnTo>
                    <a:pt x="2832848" y="10543"/>
                  </a:lnTo>
                  <a:lnTo>
                    <a:pt x="2888163" y="15129"/>
                  </a:lnTo>
                  <a:lnTo>
                    <a:pt x="2943109" y="20519"/>
                  </a:lnTo>
                  <a:lnTo>
                    <a:pt x="2997671" y="26706"/>
                  </a:lnTo>
                  <a:lnTo>
                    <a:pt x="3051837" y="33680"/>
                  </a:lnTo>
                  <a:lnTo>
                    <a:pt x="3105595" y="41432"/>
                  </a:lnTo>
                  <a:lnTo>
                    <a:pt x="3158931" y="49954"/>
                  </a:lnTo>
                  <a:lnTo>
                    <a:pt x="3211831" y="59236"/>
                  </a:lnTo>
                  <a:lnTo>
                    <a:pt x="3264284" y="69270"/>
                  </a:lnTo>
                  <a:lnTo>
                    <a:pt x="3316277" y="80046"/>
                  </a:lnTo>
                  <a:lnTo>
                    <a:pt x="3367795" y="91557"/>
                  </a:lnTo>
                  <a:lnTo>
                    <a:pt x="3418827" y="103792"/>
                  </a:lnTo>
                  <a:lnTo>
                    <a:pt x="3469359" y="116743"/>
                  </a:lnTo>
                  <a:lnTo>
                    <a:pt x="3519379" y="130401"/>
                  </a:lnTo>
                  <a:lnTo>
                    <a:pt x="3568873" y="144758"/>
                  </a:lnTo>
                  <a:lnTo>
                    <a:pt x="3617829" y="159804"/>
                  </a:lnTo>
                  <a:lnTo>
                    <a:pt x="3666233" y="175530"/>
                  </a:lnTo>
                  <a:lnTo>
                    <a:pt x="3714072" y="191928"/>
                  </a:lnTo>
                  <a:lnTo>
                    <a:pt x="3761334" y="208989"/>
                  </a:lnTo>
                  <a:lnTo>
                    <a:pt x="3808006" y="226704"/>
                  </a:lnTo>
                  <a:lnTo>
                    <a:pt x="3854074" y="245063"/>
                  </a:lnTo>
                  <a:lnTo>
                    <a:pt x="3899527" y="264059"/>
                  </a:lnTo>
                  <a:lnTo>
                    <a:pt x="3944349" y="283682"/>
                  </a:lnTo>
                  <a:lnTo>
                    <a:pt x="3988530" y="303922"/>
                  </a:lnTo>
                  <a:lnTo>
                    <a:pt x="4032055" y="324773"/>
                  </a:lnTo>
                  <a:lnTo>
                    <a:pt x="4074913" y="346223"/>
                  </a:lnTo>
                  <a:lnTo>
                    <a:pt x="4117089" y="368266"/>
                  </a:lnTo>
                  <a:lnTo>
                    <a:pt x="4158571" y="390891"/>
                  </a:lnTo>
                  <a:lnTo>
                    <a:pt x="4199345" y="414089"/>
                  </a:lnTo>
                  <a:lnTo>
                    <a:pt x="4239400" y="437853"/>
                  </a:lnTo>
                  <a:lnTo>
                    <a:pt x="4278722" y="462173"/>
                  </a:lnTo>
                  <a:lnTo>
                    <a:pt x="4317298" y="487039"/>
                  </a:lnTo>
                  <a:lnTo>
                    <a:pt x="4355115" y="512445"/>
                  </a:lnTo>
                  <a:lnTo>
                    <a:pt x="4392160" y="538379"/>
                  </a:lnTo>
                  <a:lnTo>
                    <a:pt x="4428421" y="564834"/>
                  </a:lnTo>
                  <a:lnTo>
                    <a:pt x="4463883" y="591800"/>
                  </a:lnTo>
                  <a:lnTo>
                    <a:pt x="4498535" y="619269"/>
                  </a:lnTo>
                  <a:lnTo>
                    <a:pt x="4532363" y="647232"/>
                  </a:lnTo>
                  <a:lnTo>
                    <a:pt x="4565354" y="675679"/>
                  </a:lnTo>
                  <a:lnTo>
                    <a:pt x="4597496" y="704603"/>
                  </a:lnTo>
                  <a:lnTo>
                    <a:pt x="4628775" y="733994"/>
                  </a:lnTo>
                  <a:lnTo>
                    <a:pt x="4659178" y="763843"/>
                  </a:lnTo>
                  <a:lnTo>
                    <a:pt x="4688693" y="794141"/>
                  </a:lnTo>
                  <a:lnTo>
                    <a:pt x="4717306" y="824880"/>
                  </a:lnTo>
                  <a:lnTo>
                    <a:pt x="4745005" y="856050"/>
                  </a:lnTo>
                  <a:lnTo>
                    <a:pt x="4771777" y="887643"/>
                  </a:lnTo>
                  <a:lnTo>
                    <a:pt x="4797608" y="919650"/>
                  </a:lnTo>
                  <a:lnTo>
                    <a:pt x="4822485" y="952061"/>
                  </a:lnTo>
                  <a:lnTo>
                    <a:pt x="4846397" y="984869"/>
                  </a:lnTo>
                  <a:lnTo>
                    <a:pt x="4869329" y="1018063"/>
                  </a:lnTo>
                  <a:lnTo>
                    <a:pt x="4891268" y="1051636"/>
                  </a:lnTo>
                  <a:lnTo>
                    <a:pt x="4912203" y="1085578"/>
                  </a:lnTo>
                  <a:lnTo>
                    <a:pt x="4932119" y="1119881"/>
                  </a:lnTo>
                  <a:lnTo>
                    <a:pt x="4951004" y="1154535"/>
                  </a:lnTo>
                  <a:lnTo>
                    <a:pt x="4968845" y="1189531"/>
                  </a:lnTo>
                  <a:lnTo>
                    <a:pt x="4985629" y="1224862"/>
                  </a:lnTo>
                  <a:lnTo>
                    <a:pt x="5001343" y="1260517"/>
                  </a:lnTo>
                  <a:lnTo>
                    <a:pt x="5015974" y="1296488"/>
                  </a:lnTo>
                  <a:lnTo>
                    <a:pt x="5029509" y="1332767"/>
                  </a:lnTo>
                  <a:lnTo>
                    <a:pt x="5041935" y="1369343"/>
                  </a:lnTo>
                  <a:lnTo>
                    <a:pt x="5053239" y="1406209"/>
                  </a:lnTo>
                  <a:lnTo>
                    <a:pt x="5063408" y="1443355"/>
                  </a:lnTo>
                  <a:lnTo>
                    <a:pt x="5072430" y="1480773"/>
                  </a:lnTo>
                  <a:lnTo>
                    <a:pt x="5080290" y="1518453"/>
                  </a:lnTo>
                  <a:lnTo>
                    <a:pt x="5086977" y="1556387"/>
                  </a:lnTo>
                  <a:lnTo>
                    <a:pt x="5092477" y="1594566"/>
                  </a:lnTo>
                  <a:lnTo>
                    <a:pt x="5096778" y="1632980"/>
                  </a:lnTo>
                  <a:lnTo>
                    <a:pt x="5099866" y="1671622"/>
                  </a:lnTo>
                  <a:lnTo>
                    <a:pt x="5101728" y="1710482"/>
                  </a:lnTo>
                  <a:lnTo>
                    <a:pt x="5102352" y="1749552"/>
                  </a:lnTo>
                  <a:lnTo>
                    <a:pt x="5101728" y="1788621"/>
                  </a:lnTo>
                  <a:lnTo>
                    <a:pt x="5099866" y="1827481"/>
                  </a:lnTo>
                  <a:lnTo>
                    <a:pt x="5096778" y="1866123"/>
                  </a:lnTo>
                  <a:lnTo>
                    <a:pt x="5092477" y="1904537"/>
                  </a:lnTo>
                  <a:lnTo>
                    <a:pt x="5086977" y="1942716"/>
                  </a:lnTo>
                  <a:lnTo>
                    <a:pt x="5080290" y="1980650"/>
                  </a:lnTo>
                  <a:lnTo>
                    <a:pt x="5072430" y="2018330"/>
                  </a:lnTo>
                  <a:lnTo>
                    <a:pt x="5063408" y="2055748"/>
                  </a:lnTo>
                  <a:lnTo>
                    <a:pt x="5053239" y="2092894"/>
                  </a:lnTo>
                  <a:lnTo>
                    <a:pt x="5041935" y="2129760"/>
                  </a:lnTo>
                  <a:lnTo>
                    <a:pt x="5029509" y="2166336"/>
                  </a:lnTo>
                  <a:lnTo>
                    <a:pt x="5015974" y="2202615"/>
                  </a:lnTo>
                  <a:lnTo>
                    <a:pt x="5001343" y="2238586"/>
                  </a:lnTo>
                  <a:lnTo>
                    <a:pt x="4985629" y="2274241"/>
                  </a:lnTo>
                  <a:lnTo>
                    <a:pt x="4968845" y="2309572"/>
                  </a:lnTo>
                  <a:lnTo>
                    <a:pt x="4951004" y="2344568"/>
                  </a:lnTo>
                  <a:lnTo>
                    <a:pt x="4932119" y="2379222"/>
                  </a:lnTo>
                  <a:lnTo>
                    <a:pt x="4912203" y="2413525"/>
                  </a:lnTo>
                  <a:lnTo>
                    <a:pt x="4891268" y="2447467"/>
                  </a:lnTo>
                  <a:lnTo>
                    <a:pt x="4869329" y="2481040"/>
                  </a:lnTo>
                  <a:lnTo>
                    <a:pt x="4846397" y="2514234"/>
                  </a:lnTo>
                  <a:lnTo>
                    <a:pt x="4822485" y="2547042"/>
                  </a:lnTo>
                  <a:lnTo>
                    <a:pt x="4797608" y="2579453"/>
                  </a:lnTo>
                  <a:lnTo>
                    <a:pt x="4771777" y="2611460"/>
                  </a:lnTo>
                  <a:lnTo>
                    <a:pt x="4745005" y="2643053"/>
                  </a:lnTo>
                  <a:lnTo>
                    <a:pt x="4717306" y="2674223"/>
                  </a:lnTo>
                  <a:lnTo>
                    <a:pt x="4688693" y="2704962"/>
                  </a:lnTo>
                  <a:lnTo>
                    <a:pt x="4659178" y="2735260"/>
                  </a:lnTo>
                  <a:lnTo>
                    <a:pt x="4628775" y="2765109"/>
                  </a:lnTo>
                  <a:lnTo>
                    <a:pt x="4597496" y="2794500"/>
                  </a:lnTo>
                  <a:lnTo>
                    <a:pt x="4565354" y="2823424"/>
                  </a:lnTo>
                  <a:lnTo>
                    <a:pt x="4532363" y="2851871"/>
                  </a:lnTo>
                  <a:lnTo>
                    <a:pt x="4498535" y="2879834"/>
                  </a:lnTo>
                  <a:lnTo>
                    <a:pt x="4463883" y="2907303"/>
                  </a:lnTo>
                  <a:lnTo>
                    <a:pt x="4428421" y="2934269"/>
                  </a:lnTo>
                  <a:lnTo>
                    <a:pt x="4392160" y="2960724"/>
                  </a:lnTo>
                  <a:lnTo>
                    <a:pt x="4355115" y="2986659"/>
                  </a:lnTo>
                  <a:lnTo>
                    <a:pt x="4317298" y="3012064"/>
                  </a:lnTo>
                  <a:lnTo>
                    <a:pt x="4278722" y="3036930"/>
                  </a:lnTo>
                  <a:lnTo>
                    <a:pt x="4239400" y="3061250"/>
                  </a:lnTo>
                  <a:lnTo>
                    <a:pt x="4199345" y="3085014"/>
                  </a:lnTo>
                  <a:lnTo>
                    <a:pt x="4158571" y="3108212"/>
                  </a:lnTo>
                  <a:lnTo>
                    <a:pt x="4117089" y="3130837"/>
                  </a:lnTo>
                  <a:lnTo>
                    <a:pt x="4074913" y="3152880"/>
                  </a:lnTo>
                  <a:lnTo>
                    <a:pt x="4032055" y="3174330"/>
                  </a:lnTo>
                  <a:lnTo>
                    <a:pt x="3988530" y="3195181"/>
                  </a:lnTo>
                  <a:lnTo>
                    <a:pt x="3944349" y="3215421"/>
                  </a:lnTo>
                  <a:lnTo>
                    <a:pt x="3899527" y="3235044"/>
                  </a:lnTo>
                  <a:lnTo>
                    <a:pt x="3854074" y="3254040"/>
                  </a:lnTo>
                  <a:lnTo>
                    <a:pt x="3808006" y="3272399"/>
                  </a:lnTo>
                  <a:lnTo>
                    <a:pt x="3761334" y="3290114"/>
                  </a:lnTo>
                  <a:lnTo>
                    <a:pt x="3714072" y="3307175"/>
                  </a:lnTo>
                  <a:lnTo>
                    <a:pt x="3666233" y="3323573"/>
                  </a:lnTo>
                  <a:lnTo>
                    <a:pt x="3617829" y="3339299"/>
                  </a:lnTo>
                  <a:lnTo>
                    <a:pt x="3568873" y="3354345"/>
                  </a:lnTo>
                  <a:lnTo>
                    <a:pt x="3519379" y="3368702"/>
                  </a:lnTo>
                  <a:lnTo>
                    <a:pt x="3469359" y="3382360"/>
                  </a:lnTo>
                  <a:lnTo>
                    <a:pt x="3418827" y="3395311"/>
                  </a:lnTo>
                  <a:lnTo>
                    <a:pt x="3367795" y="3407546"/>
                  </a:lnTo>
                  <a:lnTo>
                    <a:pt x="3316277" y="3419057"/>
                  </a:lnTo>
                  <a:lnTo>
                    <a:pt x="3264284" y="3429833"/>
                  </a:lnTo>
                  <a:lnTo>
                    <a:pt x="3211831" y="3439867"/>
                  </a:lnTo>
                  <a:lnTo>
                    <a:pt x="3158931" y="3449149"/>
                  </a:lnTo>
                  <a:lnTo>
                    <a:pt x="3105595" y="3457671"/>
                  </a:lnTo>
                  <a:lnTo>
                    <a:pt x="3051837" y="3465423"/>
                  </a:lnTo>
                  <a:lnTo>
                    <a:pt x="2997671" y="3472397"/>
                  </a:lnTo>
                  <a:lnTo>
                    <a:pt x="2943109" y="3478584"/>
                  </a:lnTo>
                  <a:lnTo>
                    <a:pt x="2888163" y="3483974"/>
                  </a:lnTo>
                  <a:lnTo>
                    <a:pt x="2832848" y="3488560"/>
                  </a:lnTo>
                  <a:lnTo>
                    <a:pt x="2777176" y="3492332"/>
                  </a:lnTo>
                  <a:lnTo>
                    <a:pt x="2721159" y="3495281"/>
                  </a:lnTo>
                  <a:lnTo>
                    <a:pt x="2664812" y="3497399"/>
                  </a:lnTo>
                  <a:lnTo>
                    <a:pt x="2608146" y="3498676"/>
                  </a:lnTo>
                  <a:lnTo>
                    <a:pt x="2551176" y="3499104"/>
                  </a:lnTo>
                  <a:lnTo>
                    <a:pt x="2494203" y="3498676"/>
                  </a:lnTo>
                  <a:lnTo>
                    <a:pt x="2437536" y="3497399"/>
                  </a:lnTo>
                  <a:lnTo>
                    <a:pt x="2381187" y="3495281"/>
                  </a:lnTo>
                  <a:lnTo>
                    <a:pt x="2325170" y="3492332"/>
                  </a:lnTo>
                  <a:lnTo>
                    <a:pt x="2269496" y="3488560"/>
                  </a:lnTo>
                  <a:lnTo>
                    <a:pt x="2214180" y="3483974"/>
                  </a:lnTo>
                  <a:lnTo>
                    <a:pt x="2159233" y="3478584"/>
                  </a:lnTo>
                  <a:lnTo>
                    <a:pt x="2104670" y="3472397"/>
                  </a:lnTo>
                  <a:lnTo>
                    <a:pt x="2050503" y="3465423"/>
                  </a:lnTo>
                  <a:lnTo>
                    <a:pt x="1996745" y="3457671"/>
                  </a:lnTo>
                  <a:lnTo>
                    <a:pt x="1943408" y="3449149"/>
                  </a:lnTo>
                  <a:lnTo>
                    <a:pt x="1890507" y="3439867"/>
                  </a:lnTo>
                  <a:lnTo>
                    <a:pt x="1838053" y="3429833"/>
                  </a:lnTo>
                  <a:lnTo>
                    <a:pt x="1786060" y="3419057"/>
                  </a:lnTo>
                  <a:lnTo>
                    <a:pt x="1734541" y="3407546"/>
                  </a:lnTo>
                  <a:lnTo>
                    <a:pt x="1683509" y="3395311"/>
                  </a:lnTo>
                  <a:lnTo>
                    <a:pt x="1632976" y="3382360"/>
                  </a:lnTo>
                  <a:lnTo>
                    <a:pt x="1582956" y="3368702"/>
                  </a:lnTo>
                  <a:lnTo>
                    <a:pt x="1533462" y="3354345"/>
                  </a:lnTo>
                  <a:lnTo>
                    <a:pt x="1484506" y="3339299"/>
                  </a:lnTo>
                  <a:lnTo>
                    <a:pt x="1436102" y="3323573"/>
                  </a:lnTo>
                  <a:lnTo>
                    <a:pt x="1388262" y="3307175"/>
                  </a:lnTo>
                  <a:lnTo>
                    <a:pt x="1341000" y="3290114"/>
                  </a:lnTo>
                  <a:lnTo>
                    <a:pt x="1294328" y="3272399"/>
                  </a:lnTo>
                  <a:lnTo>
                    <a:pt x="1248260" y="3254040"/>
                  </a:lnTo>
                  <a:lnTo>
                    <a:pt x="1202808" y="3235044"/>
                  </a:lnTo>
                  <a:lnTo>
                    <a:pt x="1157985" y="3215421"/>
                  </a:lnTo>
                  <a:lnTo>
                    <a:pt x="1113804" y="3195181"/>
                  </a:lnTo>
                  <a:lnTo>
                    <a:pt x="1070279" y="3174330"/>
                  </a:lnTo>
                  <a:lnTo>
                    <a:pt x="1027422" y="3152880"/>
                  </a:lnTo>
                  <a:lnTo>
                    <a:pt x="985246" y="3130837"/>
                  </a:lnTo>
                  <a:lnTo>
                    <a:pt x="943764" y="3108212"/>
                  </a:lnTo>
                  <a:lnTo>
                    <a:pt x="902990" y="3085014"/>
                  </a:lnTo>
                  <a:lnTo>
                    <a:pt x="862935" y="3061250"/>
                  </a:lnTo>
                  <a:lnTo>
                    <a:pt x="823614" y="3036930"/>
                  </a:lnTo>
                  <a:lnTo>
                    <a:pt x="785038" y="3012064"/>
                  </a:lnTo>
                  <a:lnTo>
                    <a:pt x="747221" y="2986659"/>
                  </a:lnTo>
                  <a:lnTo>
                    <a:pt x="710177" y="2960724"/>
                  </a:lnTo>
                  <a:lnTo>
                    <a:pt x="673917" y="2934269"/>
                  </a:lnTo>
                  <a:lnTo>
                    <a:pt x="638455" y="2907303"/>
                  </a:lnTo>
                  <a:lnTo>
                    <a:pt x="603803" y="2879834"/>
                  </a:lnTo>
                  <a:lnTo>
                    <a:pt x="569976" y="2851871"/>
                  </a:lnTo>
                  <a:lnTo>
                    <a:pt x="536985" y="2823424"/>
                  </a:lnTo>
                  <a:lnTo>
                    <a:pt x="504844" y="2794500"/>
                  </a:lnTo>
                  <a:lnTo>
                    <a:pt x="473565" y="2765109"/>
                  </a:lnTo>
                  <a:lnTo>
                    <a:pt x="443163" y="2735260"/>
                  </a:lnTo>
                  <a:lnTo>
                    <a:pt x="413648" y="2704962"/>
                  </a:lnTo>
                  <a:lnTo>
                    <a:pt x="385035" y="2674223"/>
                  </a:lnTo>
                  <a:lnTo>
                    <a:pt x="357337" y="2643053"/>
                  </a:lnTo>
                  <a:lnTo>
                    <a:pt x="330566" y="2611460"/>
                  </a:lnTo>
                  <a:lnTo>
                    <a:pt x="304736" y="2579453"/>
                  </a:lnTo>
                  <a:lnTo>
                    <a:pt x="279858" y="2547042"/>
                  </a:lnTo>
                  <a:lnTo>
                    <a:pt x="255948" y="2514234"/>
                  </a:lnTo>
                  <a:lnTo>
                    <a:pt x="233016" y="2481040"/>
                  </a:lnTo>
                  <a:lnTo>
                    <a:pt x="211077" y="2447467"/>
                  </a:lnTo>
                  <a:lnTo>
                    <a:pt x="190143" y="2413525"/>
                  </a:lnTo>
                  <a:lnTo>
                    <a:pt x="170227" y="2379222"/>
                  </a:lnTo>
                  <a:lnTo>
                    <a:pt x="151342" y="2344568"/>
                  </a:lnTo>
                  <a:lnTo>
                    <a:pt x="133502" y="2309572"/>
                  </a:lnTo>
                  <a:lnTo>
                    <a:pt x="116718" y="2274241"/>
                  </a:lnTo>
                  <a:lnTo>
                    <a:pt x="101005" y="2238586"/>
                  </a:lnTo>
                  <a:lnTo>
                    <a:pt x="86374" y="2202615"/>
                  </a:lnTo>
                  <a:lnTo>
                    <a:pt x="72840" y="2166336"/>
                  </a:lnTo>
                  <a:lnTo>
                    <a:pt x="60414" y="2129760"/>
                  </a:lnTo>
                  <a:lnTo>
                    <a:pt x="49110" y="2092894"/>
                  </a:lnTo>
                  <a:lnTo>
                    <a:pt x="38941" y="2055748"/>
                  </a:lnTo>
                  <a:lnTo>
                    <a:pt x="29920" y="2018330"/>
                  </a:lnTo>
                  <a:lnTo>
                    <a:pt x="22060" y="1980650"/>
                  </a:lnTo>
                  <a:lnTo>
                    <a:pt x="15373" y="1942716"/>
                  </a:lnTo>
                  <a:lnTo>
                    <a:pt x="9873" y="1904537"/>
                  </a:lnTo>
                  <a:lnTo>
                    <a:pt x="5573" y="1866123"/>
                  </a:lnTo>
                  <a:lnTo>
                    <a:pt x="2485" y="1827481"/>
                  </a:lnTo>
                  <a:lnTo>
                    <a:pt x="623" y="1788621"/>
                  </a:lnTo>
                  <a:lnTo>
                    <a:pt x="0" y="1749552"/>
                  </a:lnTo>
                  <a:close/>
                </a:path>
              </a:pathLst>
            </a:custGeom>
            <a:ln w="64008">
              <a:solidFill>
                <a:srgbClr val="D95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38800" y="2569463"/>
              <a:ext cx="2977896" cy="29657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81600" y="3505200"/>
              <a:ext cx="634365" cy="1201420"/>
            </a:xfrm>
            <a:custGeom>
              <a:avLst/>
              <a:gdLst/>
              <a:ahLst/>
              <a:cxnLst/>
              <a:rect l="l" t="t" r="r" b="b"/>
              <a:pathLst>
                <a:path w="634364" h="1201420">
                  <a:moveTo>
                    <a:pt x="316991" y="0"/>
                  </a:moveTo>
                  <a:lnTo>
                    <a:pt x="316991" y="300227"/>
                  </a:lnTo>
                  <a:lnTo>
                    <a:pt x="0" y="300227"/>
                  </a:lnTo>
                  <a:lnTo>
                    <a:pt x="0" y="900683"/>
                  </a:lnTo>
                  <a:lnTo>
                    <a:pt x="316991" y="900683"/>
                  </a:lnTo>
                  <a:lnTo>
                    <a:pt x="316991" y="1200912"/>
                  </a:lnTo>
                  <a:lnTo>
                    <a:pt x="633984" y="600456"/>
                  </a:lnTo>
                  <a:lnTo>
                    <a:pt x="316991" y="0"/>
                  </a:lnTo>
                  <a:close/>
                </a:path>
              </a:pathLst>
            </a:custGeom>
            <a:solidFill>
              <a:srgbClr val="25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81600" y="3505200"/>
              <a:ext cx="634365" cy="1201420"/>
            </a:xfrm>
            <a:custGeom>
              <a:avLst/>
              <a:gdLst/>
              <a:ahLst/>
              <a:cxnLst/>
              <a:rect l="l" t="t" r="r" b="b"/>
              <a:pathLst>
                <a:path w="634364" h="1201420">
                  <a:moveTo>
                    <a:pt x="0" y="300227"/>
                  </a:moveTo>
                  <a:lnTo>
                    <a:pt x="316991" y="300227"/>
                  </a:lnTo>
                  <a:lnTo>
                    <a:pt x="316991" y="0"/>
                  </a:lnTo>
                  <a:lnTo>
                    <a:pt x="633984" y="600456"/>
                  </a:lnTo>
                  <a:lnTo>
                    <a:pt x="316991" y="1200912"/>
                  </a:lnTo>
                  <a:lnTo>
                    <a:pt x="316991" y="900683"/>
                  </a:lnTo>
                  <a:lnTo>
                    <a:pt x="0" y="900683"/>
                  </a:lnTo>
                  <a:lnTo>
                    <a:pt x="0" y="300227"/>
                  </a:lnTo>
                  <a:close/>
                </a:path>
              </a:pathLst>
            </a:custGeom>
            <a:ln w="12192">
              <a:solidFill>
                <a:srgbClr val="180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36863" y="3505200"/>
              <a:ext cx="634365" cy="1201420"/>
            </a:xfrm>
            <a:custGeom>
              <a:avLst/>
              <a:gdLst/>
              <a:ahLst/>
              <a:cxnLst/>
              <a:rect l="l" t="t" r="r" b="b"/>
              <a:pathLst>
                <a:path w="634365" h="1201420">
                  <a:moveTo>
                    <a:pt x="316991" y="0"/>
                  </a:moveTo>
                  <a:lnTo>
                    <a:pt x="316991" y="300227"/>
                  </a:lnTo>
                  <a:lnTo>
                    <a:pt x="0" y="300227"/>
                  </a:lnTo>
                  <a:lnTo>
                    <a:pt x="0" y="900683"/>
                  </a:lnTo>
                  <a:lnTo>
                    <a:pt x="316991" y="900683"/>
                  </a:lnTo>
                  <a:lnTo>
                    <a:pt x="316991" y="1200912"/>
                  </a:lnTo>
                  <a:lnTo>
                    <a:pt x="633983" y="600456"/>
                  </a:lnTo>
                  <a:lnTo>
                    <a:pt x="316991" y="0"/>
                  </a:lnTo>
                  <a:close/>
                </a:path>
              </a:pathLst>
            </a:custGeom>
            <a:solidFill>
              <a:srgbClr val="25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36863" y="3505200"/>
              <a:ext cx="634365" cy="1201420"/>
            </a:xfrm>
            <a:custGeom>
              <a:avLst/>
              <a:gdLst/>
              <a:ahLst/>
              <a:cxnLst/>
              <a:rect l="l" t="t" r="r" b="b"/>
              <a:pathLst>
                <a:path w="634365" h="1201420">
                  <a:moveTo>
                    <a:pt x="0" y="300227"/>
                  </a:moveTo>
                  <a:lnTo>
                    <a:pt x="316991" y="300227"/>
                  </a:lnTo>
                  <a:lnTo>
                    <a:pt x="316991" y="0"/>
                  </a:lnTo>
                  <a:lnTo>
                    <a:pt x="633983" y="600456"/>
                  </a:lnTo>
                  <a:lnTo>
                    <a:pt x="316991" y="1200912"/>
                  </a:lnTo>
                  <a:lnTo>
                    <a:pt x="316991" y="900683"/>
                  </a:lnTo>
                  <a:lnTo>
                    <a:pt x="0" y="900683"/>
                  </a:lnTo>
                  <a:lnTo>
                    <a:pt x="0" y="300227"/>
                  </a:lnTo>
                  <a:close/>
                </a:path>
              </a:pathLst>
            </a:custGeom>
            <a:ln w="12192">
              <a:solidFill>
                <a:srgbClr val="180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70848" y="3371088"/>
              <a:ext cx="3121152" cy="17556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89320" y="1112520"/>
              <a:ext cx="2447925" cy="1457325"/>
            </a:xfrm>
            <a:custGeom>
              <a:avLst/>
              <a:gdLst/>
              <a:ahLst/>
              <a:cxnLst/>
              <a:rect l="l" t="t" r="r" b="b"/>
              <a:pathLst>
                <a:path w="2447925" h="1457325">
                  <a:moveTo>
                    <a:pt x="1835657" y="0"/>
                  </a:moveTo>
                  <a:lnTo>
                    <a:pt x="611885" y="0"/>
                  </a:lnTo>
                  <a:lnTo>
                    <a:pt x="611885" y="728471"/>
                  </a:lnTo>
                  <a:lnTo>
                    <a:pt x="0" y="728471"/>
                  </a:lnTo>
                  <a:lnTo>
                    <a:pt x="1223772" y="1456943"/>
                  </a:lnTo>
                  <a:lnTo>
                    <a:pt x="2447544" y="728471"/>
                  </a:lnTo>
                  <a:lnTo>
                    <a:pt x="1835657" y="728471"/>
                  </a:lnTo>
                  <a:lnTo>
                    <a:pt x="183565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89320" y="1112520"/>
              <a:ext cx="2447925" cy="1457325"/>
            </a:xfrm>
            <a:custGeom>
              <a:avLst/>
              <a:gdLst/>
              <a:ahLst/>
              <a:cxnLst/>
              <a:rect l="l" t="t" r="r" b="b"/>
              <a:pathLst>
                <a:path w="2447925" h="1457325">
                  <a:moveTo>
                    <a:pt x="0" y="728471"/>
                  </a:moveTo>
                  <a:lnTo>
                    <a:pt x="611885" y="728471"/>
                  </a:lnTo>
                  <a:lnTo>
                    <a:pt x="611885" y="0"/>
                  </a:lnTo>
                  <a:lnTo>
                    <a:pt x="1835657" y="0"/>
                  </a:lnTo>
                  <a:lnTo>
                    <a:pt x="1835657" y="728471"/>
                  </a:lnTo>
                  <a:lnTo>
                    <a:pt x="2447544" y="728471"/>
                  </a:lnTo>
                  <a:lnTo>
                    <a:pt x="1223772" y="1456943"/>
                  </a:lnTo>
                  <a:lnTo>
                    <a:pt x="0" y="728471"/>
                  </a:lnTo>
                  <a:close/>
                </a:path>
              </a:pathLst>
            </a:custGeom>
            <a:ln w="12192">
              <a:solidFill>
                <a:srgbClr val="180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95050" y="6379565"/>
            <a:ext cx="9715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1E1E1E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0331" y="6204203"/>
            <a:ext cx="10891520" cy="0"/>
          </a:xfrm>
          <a:custGeom>
            <a:avLst/>
            <a:gdLst/>
            <a:ahLst/>
            <a:cxnLst/>
            <a:rect l="l" t="t" r="r" b="b"/>
            <a:pathLst>
              <a:path w="10891520">
                <a:moveTo>
                  <a:pt x="0" y="0"/>
                </a:moveTo>
                <a:lnTo>
                  <a:pt x="10891393" y="0"/>
                </a:lnTo>
              </a:path>
            </a:pathLst>
          </a:custGeom>
          <a:ln w="27432">
            <a:solidFill>
              <a:srgbClr val="250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98593" y="6196611"/>
            <a:ext cx="499844" cy="490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5803" y="1269477"/>
            <a:ext cx="5213985" cy="428053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000" b="1" spc="-5" dirty="0">
                <a:solidFill>
                  <a:srgbClr val="D95800"/>
                </a:solidFill>
                <a:latin typeface="Arial"/>
                <a:cs typeface="Arial"/>
              </a:rPr>
              <a:t>High-quality </a:t>
            </a:r>
            <a:r>
              <a:rPr sz="2000" b="1" spc="-10" dirty="0">
                <a:solidFill>
                  <a:srgbClr val="D95800"/>
                </a:solidFill>
                <a:latin typeface="Arial"/>
                <a:cs typeface="Arial"/>
              </a:rPr>
              <a:t>research </a:t>
            </a:r>
            <a:r>
              <a:rPr sz="2000" b="1" spc="-5" dirty="0">
                <a:solidFill>
                  <a:srgbClr val="D95800"/>
                </a:solidFill>
                <a:latin typeface="Arial"/>
                <a:cs typeface="Arial"/>
              </a:rPr>
              <a:t>needs </a:t>
            </a:r>
            <a:r>
              <a:rPr sz="2000" b="1" dirty="0">
                <a:solidFill>
                  <a:srgbClr val="D95800"/>
                </a:solidFill>
                <a:latin typeface="Arial"/>
                <a:cs typeface="Arial"/>
              </a:rPr>
              <a:t>to </a:t>
            </a:r>
            <a:r>
              <a:rPr sz="2000" b="1" spc="-5" dirty="0">
                <a:solidFill>
                  <a:srgbClr val="D95800"/>
                </a:solidFill>
                <a:latin typeface="Arial"/>
                <a:cs typeface="Arial"/>
              </a:rPr>
              <a:t>be</a:t>
            </a:r>
            <a:r>
              <a:rPr sz="2000" b="1" spc="40" dirty="0">
                <a:solidFill>
                  <a:srgbClr val="D958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D95800"/>
                </a:solidFill>
                <a:latin typeface="Arial"/>
                <a:cs typeface="Arial"/>
              </a:rPr>
              <a:t>engaged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b="1" dirty="0">
                <a:solidFill>
                  <a:srgbClr val="D95800"/>
                </a:solidFill>
                <a:latin typeface="Arial"/>
                <a:cs typeface="Arial"/>
              </a:rPr>
              <a:t>with </a:t>
            </a:r>
            <a:r>
              <a:rPr sz="2000" b="1" spc="-25" dirty="0">
                <a:solidFill>
                  <a:srgbClr val="D95800"/>
                </a:solidFill>
                <a:latin typeface="Arial"/>
                <a:cs typeface="Arial"/>
              </a:rPr>
              <a:t>society, </a:t>
            </a:r>
            <a:r>
              <a:rPr sz="2000" b="1" spc="-5" dirty="0">
                <a:solidFill>
                  <a:srgbClr val="D95800"/>
                </a:solidFill>
                <a:latin typeface="Arial"/>
                <a:cs typeface="Arial"/>
              </a:rPr>
              <a:t>not detached </a:t>
            </a:r>
            <a:r>
              <a:rPr sz="2000" b="1" spc="-10" dirty="0">
                <a:solidFill>
                  <a:srgbClr val="D95800"/>
                </a:solidFill>
                <a:latin typeface="Arial"/>
                <a:cs typeface="Arial"/>
              </a:rPr>
              <a:t>from</a:t>
            </a:r>
            <a:r>
              <a:rPr sz="2000" b="1" spc="40" dirty="0">
                <a:solidFill>
                  <a:srgbClr val="D958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D95800"/>
                </a:solidFill>
                <a:latin typeface="Arial"/>
                <a:cs typeface="Arial"/>
              </a:rPr>
              <a:t>it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77165" indent="-165100">
              <a:lnSpc>
                <a:spcPct val="100000"/>
              </a:lnSpc>
              <a:spcBef>
                <a:spcPts val="1430"/>
              </a:spcBef>
              <a:buFont typeface="Arial"/>
              <a:buChar char="•"/>
              <a:tabLst>
                <a:tab pos="177800" algn="l"/>
              </a:tabLst>
            </a:pPr>
            <a:r>
              <a:rPr sz="2000" b="1" spc="-5" dirty="0">
                <a:solidFill>
                  <a:srgbClr val="3B3B3B"/>
                </a:solidFill>
                <a:latin typeface="Arial"/>
                <a:cs typeface="Arial"/>
              </a:rPr>
              <a:t>Four inter-dependent</a:t>
            </a:r>
            <a:r>
              <a:rPr sz="2000" b="1" spc="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B3B3B"/>
                </a:solidFill>
                <a:latin typeface="Arial"/>
                <a:cs typeface="Arial"/>
              </a:rPr>
              <a:t>pillars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95"/>
              </a:spcBef>
              <a:buAutoNum type="arabicParenR"/>
              <a:tabLst>
                <a:tab pos="357505" algn="l"/>
              </a:tabLst>
            </a:pP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Quality 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linked to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Rigorous 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and</a:t>
            </a:r>
            <a:r>
              <a:rPr sz="2000" spc="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Robust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research 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but also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Plurality 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and</a:t>
            </a:r>
            <a:r>
              <a:rPr sz="2000" spc="8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Relevance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AutoNum type="arabicParenR" startAt="2"/>
              <a:tabLst>
                <a:tab pos="357505" algn="l"/>
              </a:tabLst>
            </a:pP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Be 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based on the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co-construction</a:t>
            </a:r>
            <a:r>
              <a:rPr sz="2000" b="1" spc="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knowledge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95"/>
              </a:spcBef>
              <a:buAutoNum type="arabicParenR" startAt="3"/>
              <a:tabLst>
                <a:tab pos="357505" algn="l"/>
              </a:tabLst>
            </a:pP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Needs 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to mobilise</a:t>
            </a:r>
            <a:r>
              <a:rPr sz="2000" spc="5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impact-oriented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evidence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AutoNum type="arabicParenR" startAt="4"/>
              <a:tabLst>
                <a:tab pos="357505" algn="l"/>
              </a:tabLst>
            </a:pP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Be 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based on 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enduring</a:t>
            </a:r>
            <a:r>
              <a:rPr sz="2000" spc="8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partnerships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5803" y="464566"/>
            <a:ext cx="37242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solidFill>
                  <a:srgbClr val="25003A"/>
                </a:solidFill>
              </a:rPr>
              <a:t>“Engaged</a:t>
            </a:r>
            <a:r>
              <a:rPr spc="-140" dirty="0">
                <a:solidFill>
                  <a:srgbClr val="25003A"/>
                </a:solidFill>
              </a:rPr>
              <a:t> </a:t>
            </a:r>
            <a:r>
              <a:rPr spc="-25" dirty="0">
                <a:solidFill>
                  <a:srgbClr val="25003A"/>
                </a:solidFill>
              </a:rPr>
              <a:t>excellence”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6049" y="6361887"/>
            <a:ext cx="1820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E1E1E"/>
                </a:solidFill>
                <a:latin typeface="Arial"/>
                <a:cs typeface="Arial"/>
              </a:rPr>
              <a:t>Source: Leach 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et </a:t>
            </a:r>
            <a:r>
              <a:rPr sz="1200" spc="-5" dirty="0">
                <a:solidFill>
                  <a:srgbClr val="1E1E1E"/>
                </a:solidFill>
                <a:latin typeface="Arial"/>
                <a:cs typeface="Arial"/>
              </a:rPr>
              <a:t>al</a:t>
            </a:r>
            <a:r>
              <a:rPr sz="1200" spc="-9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(2016)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40552" y="173736"/>
            <a:ext cx="6056630" cy="5953125"/>
            <a:chOff x="5940552" y="173736"/>
            <a:chExt cx="6056630" cy="5953125"/>
          </a:xfrm>
        </p:grpSpPr>
        <p:sp>
          <p:nvSpPr>
            <p:cNvPr id="9" name="object 9"/>
            <p:cNvSpPr/>
            <p:nvPr/>
          </p:nvSpPr>
          <p:spPr>
            <a:xfrm>
              <a:off x="6067577" y="290225"/>
              <a:ext cx="5802326" cy="57303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51220" y="184404"/>
              <a:ext cx="6035040" cy="5931535"/>
            </a:xfrm>
            <a:custGeom>
              <a:avLst/>
              <a:gdLst/>
              <a:ahLst/>
              <a:cxnLst/>
              <a:rect l="l" t="t" r="r" b="b"/>
              <a:pathLst>
                <a:path w="6035040" h="5931535">
                  <a:moveTo>
                    <a:pt x="0" y="5931408"/>
                  </a:moveTo>
                  <a:lnTo>
                    <a:pt x="6035039" y="5931408"/>
                  </a:lnTo>
                  <a:lnTo>
                    <a:pt x="6035039" y="0"/>
                  </a:lnTo>
                  <a:lnTo>
                    <a:pt x="0" y="0"/>
                  </a:lnTo>
                  <a:lnTo>
                    <a:pt x="0" y="5931408"/>
                  </a:lnTo>
                  <a:close/>
                </a:path>
              </a:pathLst>
            </a:custGeom>
            <a:ln w="21336">
              <a:solidFill>
                <a:srgbClr val="180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95050" y="6379565"/>
            <a:ext cx="9715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1E1E1E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0331" y="6204203"/>
            <a:ext cx="10891520" cy="0"/>
          </a:xfrm>
          <a:custGeom>
            <a:avLst/>
            <a:gdLst/>
            <a:ahLst/>
            <a:cxnLst/>
            <a:rect l="l" t="t" r="r" b="b"/>
            <a:pathLst>
              <a:path w="10891520">
                <a:moveTo>
                  <a:pt x="0" y="0"/>
                </a:moveTo>
                <a:lnTo>
                  <a:pt x="10891393" y="0"/>
                </a:lnTo>
              </a:path>
            </a:pathLst>
          </a:custGeom>
          <a:ln w="27432">
            <a:solidFill>
              <a:srgbClr val="250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98593" y="6196611"/>
            <a:ext cx="499844" cy="490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268" y="81787"/>
            <a:ext cx="10722610" cy="8382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84"/>
              </a:spcBef>
            </a:pPr>
            <a:r>
              <a:rPr spc="-20" dirty="0">
                <a:solidFill>
                  <a:srgbClr val="C00000"/>
                </a:solidFill>
              </a:rPr>
              <a:t>The </a:t>
            </a:r>
            <a:r>
              <a:rPr spc="-25" dirty="0">
                <a:solidFill>
                  <a:srgbClr val="C00000"/>
                </a:solidFill>
              </a:rPr>
              <a:t>Sabato </a:t>
            </a:r>
            <a:r>
              <a:rPr spc="-40" dirty="0">
                <a:solidFill>
                  <a:srgbClr val="C00000"/>
                </a:solidFill>
              </a:rPr>
              <a:t>Triangle </a:t>
            </a:r>
            <a:r>
              <a:rPr spc="-25" dirty="0">
                <a:solidFill>
                  <a:srgbClr val="C00000"/>
                </a:solidFill>
              </a:rPr>
              <a:t>(1968): describes </a:t>
            </a:r>
            <a:r>
              <a:rPr dirty="0">
                <a:solidFill>
                  <a:srgbClr val="C00000"/>
                </a:solidFill>
              </a:rPr>
              <a:t>a </a:t>
            </a:r>
            <a:r>
              <a:rPr spc="-25" dirty="0">
                <a:solidFill>
                  <a:srgbClr val="C00000"/>
                </a:solidFill>
              </a:rPr>
              <a:t>structural bond</a:t>
            </a:r>
            <a:r>
              <a:rPr spc="-540" dirty="0">
                <a:solidFill>
                  <a:srgbClr val="C00000"/>
                </a:solidFill>
              </a:rPr>
              <a:t> </a:t>
            </a:r>
            <a:r>
              <a:rPr spc="-20" dirty="0">
                <a:solidFill>
                  <a:srgbClr val="C00000"/>
                </a:solidFill>
              </a:rPr>
              <a:t>between  scientific knowledge and</a:t>
            </a:r>
            <a:r>
              <a:rPr spc="-320" dirty="0">
                <a:solidFill>
                  <a:srgbClr val="C00000"/>
                </a:solidFill>
              </a:rPr>
              <a:t> </a:t>
            </a:r>
            <a:r>
              <a:rPr spc="-30" dirty="0">
                <a:solidFill>
                  <a:srgbClr val="C00000"/>
                </a:solidFill>
              </a:rPr>
              <a:t>development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67043" y="951864"/>
            <a:ext cx="5249545" cy="446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33020" indent="-165100">
              <a:lnSpc>
                <a:spcPct val="120100"/>
              </a:lnSpc>
              <a:spcBef>
                <a:spcPts val="100"/>
              </a:spcBef>
              <a:buFont typeface="Wingdings"/>
              <a:buChar char=""/>
              <a:tabLst>
                <a:tab pos="177800" algn="l"/>
              </a:tabLst>
            </a:pPr>
            <a:r>
              <a:rPr sz="2400" spc="5" dirty="0">
                <a:solidFill>
                  <a:srgbClr val="3B3B3B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Arial"/>
                <a:cs typeface="Arial"/>
              </a:rPr>
              <a:t>strength 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of the sides of the  </a:t>
            </a:r>
            <a:r>
              <a:rPr sz="2400" spc="-5" dirty="0">
                <a:solidFill>
                  <a:srgbClr val="3B3B3B"/>
                </a:solidFill>
                <a:latin typeface="Arial"/>
                <a:cs typeface="Arial"/>
              </a:rPr>
              <a:t>triangle 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(the interrelationships </a:t>
            </a:r>
            <a:r>
              <a:rPr sz="2400" spc="5" dirty="0">
                <a:solidFill>
                  <a:srgbClr val="3B3B3B"/>
                </a:solidFill>
                <a:latin typeface="Arial"/>
                <a:cs typeface="Arial"/>
              </a:rPr>
              <a:t>among  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actors) are more important than the  </a:t>
            </a:r>
            <a:r>
              <a:rPr sz="2400" spc="-5" dirty="0">
                <a:solidFill>
                  <a:srgbClr val="3B3B3B"/>
                </a:solidFill>
                <a:latin typeface="Arial"/>
                <a:cs typeface="Arial"/>
              </a:rPr>
              <a:t>strength 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of the</a:t>
            </a:r>
            <a:r>
              <a:rPr sz="2400" spc="-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Arial"/>
                <a:cs typeface="Arial"/>
              </a:rPr>
              <a:t>vertices</a:t>
            </a:r>
            <a:endParaRPr sz="2400">
              <a:latin typeface="Arial"/>
              <a:cs typeface="Arial"/>
            </a:endParaRPr>
          </a:p>
          <a:p>
            <a:pPr marL="177165" marR="5080" indent="-165100" algn="just">
              <a:lnSpc>
                <a:spcPct val="120100"/>
              </a:lnSpc>
              <a:spcBef>
                <a:spcPts val="309"/>
              </a:spcBef>
              <a:buFont typeface="Wingdings"/>
              <a:buChar char=""/>
              <a:tabLst>
                <a:tab pos="177800" algn="l"/>
              </a:tabLst>
            </a:pPr>
            <a:r>
              <a:rPr sz="2400" spc="5" dirty="0">
                <a:solidFill>
                  <a:srgbClr val="3B3B3B"/>
                </a:solidFill>
                <a:latin typeface="Arial"/>
                <a:cs typeface="Arial"/>
              </a:rPr>
              <a:t>There 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are three </a:t>
            </a:r>
            <a:r>
              <a:rPr sz="2400" spc="-5" dirty="0">
                <a:solidFill>
                  <a:srgbClr val="3B3B3B"/>
                </a:solidFill>
                <a:latin typeface="Arial"/>
                <a:cs typeface="Arial"/>
              </a:rPr>
              <a:t>types 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of</a:t>
            </a:r>
            <a:r>
              <a:rPr sz="2400" spc="-7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relationships  in the triangle, each entailing </a:t>
            </a:r>
            <a:r>
              <a:rPr sz="2400" spc="5" dirty="0">
                <a:solidFill>
                  <a:srgbClr val="3B3B3B"/>
                </a:solidFill>
                <a:latin typeface="Arial"/>
                <a:cs typeface="Arial"/>
              </a:rPr>
              <a:t>specific  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and changing </a:t>
            </a:r>
            <a:r>
              <a:rPr sz="2400" spc="-5" dirty="0">
                <a:solidFill>
                  <a:srgbClr val="3B3B3B"/>
                </a:solidFill>
                <a:latin typeface="Arial"/>
                <a:cs typeface="Arial"/>
              </a:rPr>
              <a:t>power</a:t>
            </a:r>
            <a:r>
              <a:rPr sz="2400" spc="-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relations:</a:t>
            </a:r>
            <a:endParaRPr sz="2400">
              <a:latin typeface="Arial"/>
              <a:cs typeface="Arial"/>
            </a:endParaRPr>
          </a:p>
          <a:p>
            <a:pPr marL="351155" lvl="1" indent="-184150">
              <a:lnSpc>
                <a:spcPct val="100000"/>
              </a:lnSpc>
              <a:spcBef>
                <a:spcPts val="844"/>
              </a:spcBef>
              <a:buFont typeface="Wingdings"/>
              <a:buChar char=""/>
              <a:tabLst>
                <a:tab pos="351790" algn="l"/>
              </a:tabLst>
            </a:pP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Intra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relations </a:t>
            </a:r>
            <a:r>
              <a:rPr sz="2200" spc="-10" dirty="0">
                <a:solidFill>
                  <a:srgbClr val="3B3B3B"/>
                </a:solidFill>
                <a:latin typeface="Arial"/>
                <a:cs typeface="Arial"/>
              </a:rPr>
              <a:t>within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each</a:t>
            </a:r>
            <a:r>
              <a:rPr sz="2200" spc="-5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vertex</a:t>
            </a:r>
            <a:endParaRPr sz="2200">
              <a:latin typeface="Arial"/>
              <a:cs typeface="Arial"/>
            </a:endParaRPr>
          </a:p>
          <a:p>
            <a:pPr marL="351155" lvl="1" indent="-184150">
              <a:lnSpc>
                <a:spcPct val="100000"/>
              </a:lnSpc>
              <a:spcBef>
                <a:spcPts val="845"/>
              </a:spcBef>
              <a:buFont typeface="Wingdings"/>
              <a:buChar char=""/>
              <a:tabLst>
                <a:tab pos="351790" algn="l"/>
              </a:tabLst>
            </a:pP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Inter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relations </a:t>
            </a:r>
            <a:r>
              <a:rPr sz="2200" spc="-5" dirty="0">
                <a:solidFill>
                  <a:srgbClr val="3B3B3B"/>
                </a:solidFill>
                <a:latin typeface="Arial"/>
                <a:cs typeface="Arial"/>
              </a:rPr>
              <a:t>between </a:t>
            </a:r>
            <a:r>
              <a:rPr sz="2200" spc="5" dirty="0">
                <a:solidFill>
                  <a:srgbClr val="3B3B3B"/>
                </a:solidFill>
                <a:latin typeface="Arial"/>
                <a:cs typeface="Arial"/>
              </a:rPr>
              <a:t>the</a:t>
            </a:r>
            <a:r>
              <a:rPr sz="2200" spc="-8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B3B3B"/>
                </a:solidFill>
                <a:latin typeface="Arial"/>
                <a:cs typeface="Arial"/>
              </a:rPr>
              <a:t>vertices</a:t>
            </a:r>
            <a:endParaRPr sz="2200">
              <a:latin typeface="Arial"/>
              <a:cs typeface="Arial"/>
            </a:endParaRPr>
          </a:p>
          <a:p>
            <a:pPr marL="351155" lvl="1" indent="-184150">
              <a:lnSpc>
                <a:spcPct val="100000"/>
              </a:lnSpc>
              <a:spcBef>
                <a:spcPts val="815"/>
              </a:spcBef>
              <a:buFont typeface="Wingdings"/>
              <a:buChar char=""/>
              <a:tabLst>
                <a:tab pos="351790" algn="l"/>
              </a:tabLst>
            </a:pP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Extra relations </a:t>
            </a:r>
            <a:r>
              <a:rPr sz="2200" b="1" spc="5" dirty="0">
                <a:solidFill>
                  <a:srgbClr val="C00000"/>
                </a:solidFill>
                <a:latin typeface="Arial"/>
                <a:cs typeface="Arial"/>
              </a:rPr>
              <a:t>for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each</a:t>
            </a:r>
            <a:r>
              <a:rPr sz="22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vertex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98257" y="2532697"/>
            <a:ext cx="4374515" cy="3557904"/>
            <a:chOff x="1298257" y="2532697"/>
            <a:chExt cx="4374515" cy="3557904"/>
          </a:xfrm>
        </p:grpSpPr>
        <p:sp>
          <p:nvSpPr>
            <p:cNvPr id="8" name="object 8"/>
            <p:cNvSpPr/>
            <p:nvPr/>
          </p:nvSpPr>
          <p:spPr>
            <a:xfrm>
              <a:off x="1773936" y="3008376"/>
              <a:ext cx="3508375" cy="2609215"/>
            </a:xfrm>
            <a:custGeom>
              <a:avLst/>
              <a:gdLst/>
              <a:ahLst/>
              <a:cxnLst/>
              <a:rect l="l" t="t" r="r" b="b"/>
              <a:pathLst>
                <a:path w="3508375" h="2609215">
                  <a:moveTo>
                    <a:pt x="0" y="2609088"/>
                  </a:moveTo>
                  <a:lnTo>
                    <a:pt x="1754124" y="0"/>
                  </a:lnTo>
                  <a:lnTo>
                    <a:pt x="3508248" y="2609088"/>
                  </a:lnTo>
                  <a:lnTo>
                    <a:pt x="0" y="2609088"/>
                  </a:lnTo>
                  <a:close/>
                </a:path>
              </a:pathLst>
            </a:custGeom>
            <a:ln w="2438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8259" y="2552700"/>
              <a:ext cx="4334510" cy="3517900"/>
            </a:xfrm>
            <a:custGeom>
              <a:avLst/>
              <a:gdLst/>
              <a:ahLst/>
              <a:cxnLst/>
              <a:rect l="l" t="t" r="r" b="b"/>
              <a:pathLst>
                <a:path w="4334510" h="3517900">
                  <a:moveTo>
                    <a:pt x="1752600" y="457200"/>
                  </a:moveTo>
                  <a:lnTo>
                    <a:pt x="1754960" y="410458"/>
                  </a:lnTo>
                  <a:lnTo>
                    <a:pt x="1761889" y="365066"/>
                  </a:lnTo>
                  <a:lnTo>
                    <a:pt x="1773157" y="321253"/>
                  </a:lnTo>
                  <a:lnTo>
                    <a:pt x="1788533" y="279249"/>
                  </a:lnTo>
                  <a:lnTo>
                    <a:pt x="1807787" y="239283"/>
                  </a:lnTo>
                  <a:lnTo>
                    <a:pt x="1830690" y="201587"/>
                  </a:lnTo>
                  <a:lnTo>
                    <a:pt x="1857011" y="166390"/>
                  </a:lnTo>
                  <a:lnTo>
                    <a:pt x="1886521" y="133921"/>
                  </a:lnTo>
                  <a:lnTo>
                    <a:pt x="1918990" y="104411"/>
                  </a:lnTo>
                  <a:lnTo>
                    <a:pt x="1954187" y="78090"/>
                  </a:lnTo>
                  <a:lnTo>
                    <a:pt x="1991883" y="55187"/>
                  </a:lnTo>
                  <a:lnTo>
                    <a:pt x="2031849" y="35933"/>
                  </a:lnTo>
                  <a:lnTo>
                    <a:pt x="2073853" y="20557"/>
                  </a:lnTo>
                  <a:lnTo>
                    <a:pt x="2117666" y="9289"/>
                  </a:lnTo>
                  <a:lnTo>
                    <a:pt x="2163058" y="2360"/>
                  </a:lnTo>
                  <a:lnTo>
                    <a:pt x="2209800" y="0"/>
                  </a:lnTo>
                  <a:lnTo>
                    <a:pt x="2256541" y="2360"/>
                  </a:lnTo>
                  <a:lnTo>
                    <a:pt x="2301933" y="9289"/>
                  </a:lnTo>
                  <a:lnTo>
                    <a:pt x="2345746" y="20557"/>
                  </a:lnTo>
                  <a:lnTo>
                    <a:pt x="2387750" y="35933"/>
                  </a:lnTo>
                  <a:lnTo>
                    <a:pt x="2427716" y="55187"/>
                  </a:lnTo>
                  <a:lnTo>
                    <a:pt x="2465412" y="78090"/>
                  </a:lnTo>
                  <a:lnTo>
                    <a:pt x="2500609" y="104411"/>
                  </a:lnTo>
                  <a:lnTo>
                    <a:pt x="2533078" y="133921"/>
                  </a:lnTo>
                  <a:lnTo>
                    <a:pt x="2562588" y="166390"/>
                  </a:lnTo>
                  <a:lnTo>
                    <a:pt x="2588909" y="201587"/>
                  </a:lnTo>
                  <a:lnTo>
                    <a:pt x="2611812" y="239283"/>
                  </a:lnTo>
                  <a:lnTo>
                    <a:pt x="2631066" y="279249"/>
                  </a:lnTo>
                  <a:lnTo>
                    <a:pt x="2646442" y="321253"/>
                  </a:lnTo>
                  <a:lnTo>
                    <a:pt x="2657710" y="365066"/>
                  </a:lnTo>
                  <a:lnTo>
                    <a:pt x="2664639" y="410458"/>
                  </a:lnTo>
                  <a:lnTo>
                    <a:pt x="2667000" y="457200"/>
                  </a:lnTo>
                  <a:lnTo>
                    <a:pt x="2664639" y="503941"/>
                  </a:lnTo>
                  <a:lnTo>
                    <a:pt x="2657710" y="549333"/>
                  </a:lnTo>
                  <a:lnTo>
                    <a:pt x="2646442" y="593146"/>
                  </a:lnTo>
                  <a:lnTo>
                    <a:pt x="2631066" y="635150"/>
                  </a:lnTo>
                  <a:lnTo>
                    <a:pt x="2611812" y="675116"/>
                  </a:lnTo>
                  <a:lnTo>
                    <a:pt x="2588909" y="712812"/>
                  </a:lnTo>
                  <a:lnTo>
                    <a:pt x="2562588" y="748009"/>
                  </a:lnTo>
                  <a:lnTo>
                    <a:pt x="2533078" y="780478"/>
                  </a:lnTo>
                  <a:lnTo>
                    <a:pt x="2500609" y="809988"/>
                  </a:lnTo>
                  <a:lnTo>
                    <a:pt x="2465412" y="836309"/>
                  </a:lnTo>
                  <a:lnTo>
                    <a:pt x="2427716" y="859212"/>
                  </a:lnTo>
                  <a:lnTo>
                    <a:pt x="2387750" y="878466"/>
                  </a:lnTo>
                  <a:lnTo>
                    <a:pt x="2345746" y="893842"/>
                  </a:lnTo>
                  <a:lnTo>
                    <a:pt x="2301933" y="905110"/>
                  </a:lnTo>
                  <a:lnTo>
                    <a:pt x="2256541" y="912039"/>
                  </a:lnTo>
                  <a:lnTo>
                    <a:pt x="2209800" y="914400"/>
                  </a:lnTo>
                  <a:lnTo>
                    <a:pt x="2163058" y="912039"/>
                  </a:lnTo>
                  <a:lnTo>
                    <a:pt x="2117666" y="905110"/>
                  </a:lnTo>
                  <a:lnTo>
                    <a:pt x="2073853" y="893842"/>
                  </a:lnTo>
                  <a:lnTo>
                    <a:pt x="2031849" y="878466"/>
                  </a:lnTo>
                  <a:lnTo>
                    <a:pt x="1991883" y="859212"/>
                  </a:lnTo>
                  <a:lnTo>
                    <a:pt x="1954187" y="836309"/>
                  </a:lnTo>
                  <a:lnTo>
                    <a:pt x="1918990" y="809988"/>
                  </a:lnTo>
                  <a:lnTo>
                    <a:pt x="1886521" y="780478"/>
                  </a:lnTo>
                  <a:lnTo>
                    <a:pt x="1857011" y="748009"/>
                  </a:lnTo>
                  <a:lnTo>
                    <a:pt x="1830690" y="712812"/>
                  </a:lnTo>
                  <a:lnTo>
                    <a:pt x="1807787" y="675116"/>
                  </a:lnTo>
                  <a:lnTo>
                    <a:pt x="1788533" y="635150"/>
                  </a:lnTo>
                  <a:lnTo>
                    <a:pt x="1773157" y="593146"/>
                  </a:lnTo>
                  <a:lnTo>
                    <a:pt x="1761889" y="549333"/>
                  </a:lnTo>
                  <a:lnTo>
                    <a:pt x="1754960" y="503941"/>
                  </a:lnTo>
                  <a:lnTo>
                    <a:pt x="1752600" y="457200"/>
                  </a:lnTo>
                  <a:close/>
                </a:path>
                <a:path w="4334510" h="3517900">
                  <a:moveTo>
                    <a:pt x="0" y="3060191"/>
                  </a:moveTo>
                  <a:lnTo>
                    <a:pt x="2360" y="3013450"/>
                  </a:lnTo>
                  <a:lnTo>
                    <a:pt x="9289" y="2968058"/>
                  </a:lnTo>
                  <a:lnTo>
                    <a:pt x="20557" y="2924245"/>
                  </a:lnTo>
                  <a:lnTo>
                    <a:pt x="35933" y="2882241"/>
                  </a:lnTo>
                  <a:lnTo>
                    <a:pt x="55187" y="2842275"/>
                  </a:lnTo>
                  <a:lnTo>
                    <a:pt x="78090" y="2804579"/>
                  </a:lnTo>
                  <a:lnTo>
                    <a:pt x="104411" y="2769382"/>
                  </a:lnTo>
                  <a:lnTo>
                    <a:pt x="133921" y="2736913"/>
                  </a:lnTo>
                  <a:lnTo>
                    <a:pt x="166390" y="2707403"/>
                  </a:lnTo>
                  <a:lnTo>
                    <a:pt x="201587" y="2681082"/>
                  </a:lnTo>
                  <a:lnTo>
                    <a:pt x="239283" y="2658179"/>
                  </a:lnTo>
                  <a:lnTo>
                    <a:pt x="279249" y="2638925"/>
                  </a:lnTo>
                  <a:lnTo>
                    <a:pt x="321253" y="2623549"/>
                  </a:lnTo>
                  <a:lnTo>
                    <a:pt x="365066" y="2612281"/>
                  </a:lnTo>
                  <a:lnTo>
                    <a:pt x="410458" y="2605352"/>
                  </a:lnTo>
                  <a:lnTo>
                    <a:pt x="457200" y="2602992"/>
                  </a:lnTo>
                  <a:lnTo>
                    <a:pt x="503941" y="2605352"/>
                  </a:lnTo>
                  <a:lnTo>
                    <a:pt x="549333" y="2612281"/>
                  </a:lnTo>
                  <a:lnTo>
                    <a:pt x="593146" y="2623549"/>
                  </a:lnTo>
                  <a:lnTo>
                    <a:pt x="635150" y="2638925"/>
                  </a:lnTo>
                  <a:lnTo>
                    <a:pt x="675116" y="2658179"/>
                  </a:lnTo>
                  <a:lnTo>
                    <a:pt x="712812" y="2681082"/>
                  </a:lnTo>
                  <a:lnTo>
                    <a:pt x="748009" y="2707403"/>
                  </a:lnTo>
                  <a:lnTo>
                    <a:pt x="780478" y="2736913"/>
                  </a:lnTo>
                  <a:lnTo>
                    <a:pt x="809988" y="2769382"/>
                  </a:lnTo>
                  <a:lnTo>
                    <a:pt x="836309" y="2804579"/>
                  </a:lnTo>
                  <a:lnTo>
                    <a:pt x="859212" y="2842275"/>
                  </a:lnTo>
                  <a:lnTo>
                    <a:pt x="878466" y="2882241"/>
                  </a:lnTo>
                  <a:lnTo>
                    <a:pt x="893842" y="2924245"/>
                  </a:lnTo>
                  <a:lnTo>
                    <a:pt x="905110" y="2968058"/>
                  </a:lnTo>
                  <a:lnTo>
                    <a:pt x="912039" y="3013450"/>
                  </a:lnTo>
                  <a:lnTo>
                    <a:pt x="914400" y="3060191"/>
                  </a:lnTo>
                  <a:lnTo>
                    <a:pt x="912039" y="3106937"/>
                  </a:lnTo>
                  <a:lnTo>
                    <a:pt x="905110" y="3152332"/>
                  </a:lnTo>
                  <a:lnTo>
                    <a:pt x="893842" y="3196148"/>
                  </a:lnTo>
                  <a:lnTo>
                    <a:pt x="878466" y="3238153"/>
                  </a:lnTo>
                  <a:lnTo>
                    <a:pt x="859212" y="3278119"/>
                  </a:lnTo>
                  <a:lnTo>
                    <a:pt x="836309" y="3315815"/>
                  </a:lnTo>
                  <a:lnTo>
                    <a:pt x="809988" y="3351012"/>
                  </a:lnTo>
                  <a:lnTo>
                    <a:pt x="780478" y="3383480"/>
                  </a:lnTo>
                  <a:lnTo>
                    <a:pt x="748009" y="3412988"/>
                  </a:lnTo>
                  <a:lnTo>
                    <a:pt x="712812" y="3439308"/>
                  </a:lnTo>
                  <a:lnTo>
                    <a:pt x="675116" y="3462209"/>
                  </a:lnTo>
                  <a:lnTo>
                    <a:pt x="635150" y="3481462"/>
                  </a:lnTo>
                  <a:lnTo>
                    <a:pt x="593146" y="3496836"/>
                  </a:lnTo>
                  <a:lnTo>
                    <a:pt x="549333" y="3508103"/>
                  </a:lnTo>
                  <a:lnTo>
                    <a:pt x="503941" y="3515031"/>
                  </a:lnTo>
                  <a:lnTo>
                    <a:pt x="457200" y="3517391"/>
                  </a:lnTo>
                  <a:lnTo>
                    <a:pt x="410458" y="3515031"/>
                  </a:lnTo>
                  <a:lnTo>
                    <a:pt x="365066" y="3508103"/>
                  </a:lnTo>
                  <a:lnTo>
                    <a:pt x="321253" y="3496836"/>
                  </a:lnTo>
                  <a:lnTo>
                    <a:pt x="279249" y="3481462"/>
                  </a:lnTo>
                  <a:lnTo>
                    <a:pt x="239283" y="3462209"/>
                  </a:lnTo>
                  <a:lnTo>
                    <a:pt x="201587" y="3439308"/>
                  </a:lnTo>
                  <a:lnTo>
                    <a:pt x="166390" y="3412988"/>
                  </a:lnTo>
                  <a:lnTo>
                    <a:pt x="133921" y="3383480"/>
                  </a:lnTo>
                  <a:lnTo>
                    <a:pt x="104411" y="3351012"/>
                  </a:lnTo>
                  <a:lnTo>
                    <a:pt x="78090" y="3315815"/>
                  </a:lnTo>
                  <a:lnTo>
                    <a:pt x="55187" y="3278119"/>
                  </a:lnTo>
                  <a:lnTo>
                    <a:pt x="35933" y="3238153"/>
                  </a:lnTo>
                  <a:lnTo>
                    <a:pt x="20557" y="3196148"/>
                  </a:lnTo>
                  <a:lnTo>
                    <a:pt x="9289" y="3152332"/>
                  </a:lnTo>
                  <a:lnTo>
                    <a:pt x="2360" y="3106937"/>
                  </a:lnTo>
                  <a:lnTo>
                    <a:pt x="0" y="3060191"/>
                  </a:lnTo>
                  <a:close/>
                </a:path>
                <a:path w="4334510" h="3517900">
                  <a:moveTo>
                    <a:pt x="3419855" y="3060191"/>
                  </a:moveTo>
                  <a:lnTo>
                    <a:pt x="3422216" y="3013450"/>
                  </a:lnTo>
                  <a:lnTo>
                    <a:pt x="3429145" y="2968058"/>
                  </a:lnTo>
                  <a:lnTo>
                    <a:pt x="3440413" y="2924245"/>
                  </a:lnTo>
                  <a:lnTo>
                    <a:pt x="3455789" y="2882241"/>
                  </a:lnTo>
                  <a:lnTo>
                    <a:pt x="3475043" y="2842275"/>
                  </a:lnTo>
                  <a:lnTo>
                    <a:pt x="3497946" y="2804579"/>
                  </a:lnTo>
                  <a:lnTo>
                    <a:pt x="3524267" y="2769382"/>
                  </a:lnTo>
                  <a:lnTo>
                    <a:pt x="3553777" y="2736913"/>
                  </a:lnTo>
                  <a:lnTo>
                    <a:pt x="3586246" y="2707403"/>
                  </a:lnTo>
                  <a:lnTo>
                    <a:pt x="3621443" y="2681082"/>
                  </a:lnTo>
                  <a:lnTo>
                    <a:pt x="3659139" y="2658179"/>
                  </a:lnTo>
                  <a:lnTo>
                    <a:pt x="3699105" y="2638925"/>
                  </a:lnTo>
                  <a:lnTo>
                    <a:pt x="3741109" y="2623549"/>
                  </a:lnTo>
                  <a:lnTo>
                    <a:pt x="3784922" y="2612281"/>
                  </a:lnTo>
                  <a:lnTo>
                    <a:pt x="3830314" y="2605352"/>
                  </a:lnTo>
                  <a:lnTo>
                    <a:pt x="3877055" y="2602992"/>
                  </a:lnTo>
                  <a:lnTo>
                    <a:pt x="3923797" y="2605352"/>
                  </a:lnTo>
                  <a:lnTo>
                    <a:pt x="3969189" y="2612281"/>
                  </a:lnTo>
                  <a:lnTo>
                    <a:pt x="4013002" y="2623549"/>
                  </a:lnTo>
                  <a:lnTo>
                    <a:pt x="4055006" y="2638925"/>
                  </a:lnTo>
                  <a:lnTo>
                    <a:pt x="4094972" y="2658179"/>
                  </a:lnTo>
                  <a:lnTo>
                    <a:pt x="4132668" y="2681082"/>
                  </a:lnTo>
                  <a:lnTo>
                    <a:pt x="4167865" y="2707403"/>
                  </a:lnTo>
                  <a:lnTo>
                    <a:pt x="4200334" y="2736913"/>
                  </a:lnTo>
                  <a:lnTo>
                    <a:pt x="4229844" y="2769382"/>
                  </a:lnTo>
                  <a:lnTo>
                    <a:pt x="4256165" y="2804579"/>
                  </a:lnTo>
                  <a:lnTo>
                    <a:pt x="4279068" y="2842275"/>
                  </a:lnTo>
                  <a:lnTo>
                    <a:pt x="4298322" y="2882241"/>
                  </a:lnTo>
                  <a:lnTo>
                    <a:pt x="4313698" y="2924245"/>
                  </a:lnTo>
                  <a:lnTo>
                    <a:pt x="4324966" y="2968058"/>
                  </a:lnTo>
                  <a:lnTo>
                    <a:pt x="4331895" y="3013450"/>
                  </a:lnTo>
                  <a:lnTo>
                    <a:pt x="4334256" y="3060191"/>
                  </a:lnTo>
                  <a:lnTo>
                    <a:pt x="4331895" y="3106937"/>
                  </a:lnTo>
                  <a:lnTo>
                    <a:pt x="4324966" y="3152332"/>
                  </a:lnTo>
                  <a:lnTo>
                    <a:pt x="4313698" y="3196148"/>
                  </a:lnTo>
                  <a:lnTo>
                    <a:pt x="4298322" y="3238153"/>
                  </a:lnTo>
                  <a:lnTo>
                    <a:pt x="4279068" y="3278119"/>
                  </a:lnTo>
                  <a:lnTo>
                    <a:pt x="4256165" y="3315815"/>
                  </a:lnTo>
                  <a:lnTo>
                    <a:pt x="4229844" y="3351012"/>
                  </a:lnTo>
                  <a:lnTo>
                    <a:pt x="4200334" y="3383480"/>
                  </a:lnTo>
                  <a:lnTo>
                    <a:pt x="4167865" y="3412988"/>
                  </a:lnTo>
                  <a:lnTo>
                    <a:pt x="4132668" y="3439308"/>
                  </a:lnTo>
                  <a:lnTo>
                    <a:pt x="4094972" y="3462209"/>
                  </a:lnTo>
                  <a:lnTo>
                    <a:pt x="4055006" y="3481462"/>
                  </a:lnTo>
                  <a:lnTo>
                    <a:pt x="4013002" y="3496836"/>
                  </a:lnTo>
                  <a:lnTo>
                    <a:pt x="3969189" y="3508103"/>
                  </a:lnTo>
                  <a:lnTo>
                    <a:pt x="3923797" y="3515031"/>
                  </a:lnTo>
                  <a:lnTo>
                    <a:pt x="3877055" y="3517391"/>
                  </a:lnTo>
                  <a:lnTo>
                    <a:pt x="3830314" y="3515031"/>
                  </a:lnTo>
                  <a:lnTo>
                    <a:pt x="3784922" y="3508103"/>
                  </a:lnTo>
                  <a:lnTo>
                    <a:pt x="3741109" y="3496836"/>
                  </a:lnTo>
                  <a:lnTo>
                    <a:pt x="3699105" y="3481462"/>
                  </a:lnTo>
                  <a:lnTo>
                    <a:pt x="3659139" y="3462209"/>
                  </a:lnTo>
                  <a:lnTo>
                    <a:pt x="3621443" y="3439308"/>
                  </a:lnTo>
                  <a:lnTo>
                    <a:pt x="3586246" y="3412988"/>
                  </a:lnTo>
                  <a:lnTo>
                    <a:pt x="3553777" y="3383480"/>
                  </a:lnTo>
                  <a:lnTo>
                    <a:pt x="3524267" y="3351012"/>
                  </a:lnTo>
                  <a:lnTo>
                    <a:pt x="3497946" y="3315815"/>
                  </a:lnTo>
                  <a:lnTo>
                    <a:pt x="3475043" y="3278119"/>
                  </a:lnTo>
                  <a:lnTo>
                    <a:pt x="3455789" y="3238153"/>
                  </a:lnTo>
                  <a:lnTo>
                    <a:pt x="3440413" y="3196148"/>
                  </a:lnTo>
                  <a:lnTo>
                    <a:pt x="3429145" y="3152332"/>
                  </a:lnTo>
                  <a:lnTo>
                    <a:pt x="3422216" y="3106937"/>
                  </a:lnTo>
                  <a:lnTo>
                    <a:pt x="3419855" y="3060191"/>
                  </a:lnTo>
                  <a:close/>
                </a:path>
              </a:pathLst>
            </a:custGeom>
            <a:ln w="39624">
              <a:solidFill>
                <a:srgbClr val="3B3B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10182" y="3131819"/>
              <a:ext cx="3587750" cy="2827020"/>
            </a:xfrm>
            <a:custGeom>
              <a:avLst/>
              <a:gdLst/>
              <a:ahLst/>
              <a:cxnLst/>
              <a:rect l="l" t="t" r="r" b="b"/>
              <a:pathLst>
                <a:path w="3587750" h="2827020">
                  <a:moveTo>
                    <a:pt x="1199896" y="0"/>
                  </a:moveTo>
                  <a:lnTo>
                    <a:pt x="1007237" y="109347"/>
                  </a:lnTo>
                  <a:lnTo>
                    <a:pt x="1073023" y="153504"/>
                  </a:lnTo>
                  <a:lnTo>
                    <a:pt x="0" y="1752092"/>
                  </a:lnTo>
                  <a:lnTo>
                    <a:pt x="33020" y="1774190"/>
                  </a:lnTo>
                  <a:lnTo>
                    <a:pt x="1105928" y="175577"/>
                  </a:lnTo>
                  <a:lnTo>
                    <a:pt x="1171702" y="219710"/>
                  </a:lnTo>
                  <a:lnTo>
                    <a:pt x="1182306" y="137033"/>
                  </a:lnTo>
                  <a:lnTo>
                    <a:pt x="1199896" y="0"/>
                  </a:lnTo>
                  <a:close/>
                </a:path>
                <a:path w="3587750" h="2827020">
                  <a:moveTo>
                    <a:pt x="1349883" y="258064"/>
                  </a:moveTo>
                  <a:lnTo>
                    <a:pt x="1317117" y="235712"/>
                  </a:lnTo>
                  <a:lnTo>
                    <a:pt x="267017" y="1779816"/>
                  </a:lnTo>
                  <a:lnTo>
                    <a:pt x="201422" y="1735201"/>
                  </a:lnTo>
                  <a:lnTo>
                    <a:pt x="171958" y="1954784"/>
                  </a:lnTo>
                  <a:lnTo>
                    <a:pt x="365252" y="1846580"/>
                  </a:lnTo>
                  <a:lnTo>
                    <a:pt x="323773" y="1818386"/>
                  </a:lnTo>
                  <a:lnTo>
                    <a:pt x="299770" y="1802066"/>
                  </a:lnTo>
                  <a:lnTo>
                    <a:pt x="1349883" y="258064"/>
                  </a:lnTo>
                  <a:close/>
                </a:path>
                <a:path w="3587750" h="2827020">
                  <a:moveTo>
                    <a:pt x="3028823" y="2727960"/>
                  </a:moveTo>
                  <a:lnTo>
                    <a:pt x="2989199" y="2708148"/>
                  </a:lnTo>
                  <a:lnTo>
                    <a:pt x="2830703" y="2628900"/>
                  </a:lnTo>
                  <a:lnTo>
                    <a:pt x="2830703" y="2708148"/>
                  </a:lnTo>
                  <a:lnTo>
                    <a:pt x="522478" y="2708148"/>
                  </a:lnTo>
                  <a:lnTo>
                    <a:pt x="522478" y="2747772"/>
                  </a:lnTo>
                  <a:lnTo>
                    <a:pt x="2830703" y="2747772"/>
                  </a:lnTo>
                  <a:lnTo>
                    <a:pt x="2830703" y="2827020"/>
                  </a:lnTo>
                  <a:lnTo>
                    <a:pt x="2989199" y="2747772"/>
                  </a:lnTo>
                  <a:lnTo>
                    <a:pt x="3028823" y="2727960"/>
                  </a:lnTo>
                  <a:close/>
                </a:path>
                <a:path w="3587750" h="2827020">
                  <a:moveTo>
                    <a:pt x="3466084" y="1954784"/>
                  </a:moveTo>
                  <a:lnTo>
                    <a:pt x="3445192" y="1820926"/>
                  </a:lnTo>
                  <a:lnTo>
                    <a:pt x="3431921" y="1735836"/>
                  </a:lnTo>
                  <a:lnTo>
                    <a:pt x="3367354" y="1781810"/>
                  </a:lnTo>
                  <a:lnTo>
                    <a:pt x="2266823" y="235458"/>
                  </a:lnTo>
                  <a:lnTo>
                    <a:pt x="2234565" y="258318"/>
                  </a:lnTo>
                  <a:lnTo>
                    <a:pt x="3335083" y="1804784"/>
                  </a:lnTo>
                  <a:lnTo>
                    <a:pt x="3270504" y="1850771"/>
                  </a:lnTo>
                  <a:lnTo>
                    <a:pt x="3466084" y="1954784"/>
                  </a:lnTo>
                  <a:close/>
                </a:path>
                <a:path w="3587750" h="2827020">
                  <a:moveTo>
                    <a:pt x="3587750" y="1767840"/>
                  </a:moveTo>
                  <a:lnTo>
                    <a:pt x="2567546" y="394106"/>
                  </a:lnTo>
                  <a:lnTo>
                    <a:pt x="2588945" y="378206"/>
                  </a:lnTo>
                  <a:lnTo>
                    <a:pt x="2631186" y="346837"/>
                  </a:lnTo>
                  <a:lnTo>
                    <a:pt x="2433574" y="246888"/>
                  </a:lnTo>
                  <a:lnTo>
                    <a:pt x="2472182" y="464947"/>
                  </a:lnTo>
                  <a:lnTo>
                    <a:pt x="2535783" y="417703"/>
                  </a:lnTo>
                  <a:lnTo>
                    <a:pt x="3556000" y="1791462"/>
                  </a:lnTo>
                  <a:lnTo>
                    <a:pt x="3587750" y="1767840"/>
                  </a:lnTo>
                  <a:close/>
                </a:path>
              </a:pathLst>
            </a:custGeom>
            <a:solidFill>
              <a:srgbClr val="25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19855" y="2910840"/>
              <a:ext cx="216535" cy="350520"/>
            </a:xfrm>
            <a:custGeom>
              <a:avLst/>
              <a:gdLst/>
              <a:ahLst/>
              <a:cxnLst/>
              <a:rect l="l" t="t" r="r" b="b"/>
              <a:pathLst>
                <a:path w="216535" h="350520">
                  <a:moveTo>
                    <a:pt x="108204" y="0"/>
                  </a:moveTo>
                  <a:lnTo>
                    <a:pt x="44275" y="33820"/>
                  </a:lnTo>
                  <a:lnTo>
                    <a:pt x="20860" y="71762"/>
                  </a:lnTo>
                  <a:lnTo>
                    <a:pt x="5510" y="119871"/>
                  </a:lnTo>
                  <a:lnTo>
                    <a:pt x="0" y="175260"/>
                  </a:lnTo>
                  <a:lnTo>
                    <a:pt x="5510" y="230648"/>
                  </a:lnTo>
                  <a:lnTo>
                    <a:pt x="20860" y="278757"/>
                  </a:lnTo>
                  <a:lnTo>
                    <a:pt x="44275" y="316699"/>
                  </a:lnTo>
                  <a:lnTo>
                    <a:pt x="73981" y="341583"/>
                  </a:lnTo>
                  <a:lnTo>
                    <a:pt x="108204" y="350520"/>
                  </a:lnTo>
                  <a:lnTo>
                    <a:pt x="142426" y="341583"/>
                  </a:lnTo>
                  <a:lnTo>
                    <a:pt x="172132" y="316699"/>
                  </a:lnTo>
                  <a:lnTo>
                    <a:pt x="195547" y="278757"/>
                  </a:lnTo>
                  <a:lnTo>
                    <a:pt x="210897" y="230648"/>
                  </a:lnTo>
                  <a:lnTo>
                    <a:pt x="216408" y="175260"/>
                  </a:lnTo>
                  <a:lnTo>
                    <a:pt x="210897" y="119871"/>
                  </a:lnTo>
                  <a:lnTo>
                    <a:pt x="195547" y="71762"/>
                  </a:lnTo>
                  <a:lnTo>
                    <a:pt x="172132" y="33820"/>
                  </a:lnTo>
                  <a:lnTo>
                    <a:pt x="142426" y="893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19855" y="2910840"/>
              <a:ext cx="216535" cy="350520"/>
            </a:xfrm>
            <a:custGeom>
              <a:avLst/>
              <a:gdLst/>
              <a:ahLst/>
              <a:cxnLst/>
              <a:rect l="l" t="t" r="r" b="b"/>
              <a:pathLst>
                <a:path w="216535" h="350520">
                  <a:moveTo>
                    <a:pt x="0" y="175260"/>
                  </a:moveTo>
                  <a:lnTo>
                    <a:pt x="5510" y="119871"/>
                  </a:lnTo>
                  <a:lnTo>
                    <a:pt x="20860" y="71762"/>
                  </a:lnTo>
                  <a:lnTo>
                    <a:pt x="44275" y="33820"/>
                  </a:lnTo>
                  <a:lnTo>
                    <a:pt x="73981" y="8936"/>
                  </a:lnTo>
                  <a:lnTo>
                    <a:pt x="108204" y="0"/>
                  </a:lnTo>
                  <a:lnTo>
                    <a:pt x="142426" y="8936"/>
                  </a:lnTo>
                  <a:lnTo>
                    <a:pt x="172132" y="33820"/>
                  </a:lnTo>
                  <a:lnTo>
                    <a:pt x="195547" y="71762"/>
                  </a:lnTo>
                  <a:lnTo>
                    <a:pt x="210897" y="119871"/>
                  </a:lnTo>
                  <a:lnTo>
                    <a:pt x="216408" y="175260"/>
                  </a:lnTo>
                  <a:lnTo>
                    <a:pt x="210897" y="230648"/>
                  </a:lnTo>
                  <a:lnTo>
                    <a:pt x="195547" y="278757"/>
                  </a:lnTo>
                  <a:lnTo>
                    <a:pt x="172132" y="316699"/>
                  </a:lnTo>
                  <a:lnTo>
                    <a:pt x="142426" y="341583"/>
                  </a:lnTo>
                  <a:lnTo>
                    <a:pt x="108204" y="350520"/>
                  </a:lnTo>
                  <a:lnTo>
                    <a:pt x="73981" y="341583"/>
                  </a:lnTo>
                  <a:lnTo>
                    <a:pt x="44275" y="316699"/>
                  </a:lnTo>
                  <a:lnTo>
                    <a:pt x="20860" y="278757"/>
                  </a:lnTo>
                  <a:lnTo>
                    <a:pt x="5510" y="230648"/>
                  </a:lnTo>
                  <a:lnTo>
                    <a:pt x="0" y="175260"/>
                  </a:lnTo>
                  <a:close/>
                </a:path>
              </a:pathLst>
            </a:custGeom>
            <a:ln w="12192">
              <a:solidFill>
                <a:srgbClr val="180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57216" y="5449824"/>
              <a:ext cx="216535" cy="347980"/>
            </a:xfrm>
            <a:custGeom>
              <a:avLst/>
              <a:gdLst/>
              <a:ahLst/>
              <a:cxnLst/>
              <a:rect l="l" t="t" r="r" b="b"/>
              <a:pathLst>
                <a:path w="216535" h="347979">
                  <a:moveTo>
                    <a:pt x="108204" y="0"/>
                  </a:moveTo>
                  <a:lnTo>
                    <a:pt x="44275" y="33503"/>
                  </a:lnTo>
                  <a:lnTo>
                    <a:pt x="20860" y="71103"/>
                  </a:lnTo>
                  <a:lnTo>
                    <a:pt x="5510" y="118798"/>
                  </a:lnTo>
                  <a:lnTo>
                    <a:pt x="0" y="173735"/>
                  </a:lnTo>
                  <a:lnTo>
                    <a:pt x="5510" y="228648"/>
                  </a:lnTo>
                  <a:lnTo>
                    <a:pt x="20860" y="276340"/>
                  </a:lnTo>
                  <a:lnTo>
                    <a:pt x="44275" y="313950"/>
                  </a:lnTo>
                  <a:lnTo>
                    <a:pt x="73981" y="338614"/>
                  </a:lnTo>
                  <a:lnTo>
                    <a:pt x="108204" y="347472"/>
                  </a:lnTo>
                  <a:lnTo>
                    <a:pt x="142426" y="338614"/>
                  </a:lnTo>
                  <a:lnTo>
                    <a:pt x="172132" y="313950"/>
                  </a:lnTo>
                  <a:lnTo>
                    <a:pt x="195547" y="276340"/>
                  </a:lnTo>
                  <a:lnTo>
                    <a:pt x="210897" y="228648"/>
                  </a:lnTo>
                  <a:lnTo>
                    <a:pt x="216408" y="173735"/>
                  </a:lnTo>
                  <a:lnTo>
                    <a:pt x="210897" y="118798"/>
                  </a:lnTo>
                  <a:lnTo>
                    <a:pt x="195547" y="71103"/>
                  </a:lnTo>
                  <a:lnTo>
                    <a:pt x="172132" y="33503"/>
                  </a:lnTo>
                  <a:lnTo>
                    <a:pt x="142426" y="8851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57216" y="5449824"/>
              <a:ext cx="216535" cy="347980"/>
            </a:xfrm>
            <a:custGeom>
              <a:avLst/>
              <a:gdLst/>
              <a:ahLst/>
              <a:cxnLst/>
              <a:rect l="l" t="t" r="r" b="b"/>
              <a:pathLst>
                <a:path w="216535" h="347979">
                  <a:moveTo>
                    <a:pt x="0" y="173735"/>
                  </a:moveTo>
                  <a:lnTo>
                    <a:pt x="5510" y="118798"/>
                  </a:lnTo>
                  <a:lnTo>
                    <a:pt x="20860" y="71103"/>
                  </a:lnTo>
                  <a:lnTo>
                    <a:pt x="44275" y="33503"/>
                  </a:lnTo>
                  <a:lnTo>
                    <a:pt x="73981" y="8851"/>
                  </a:lnTo>
                  <a:lnTo>
                    <a:pt x="108204" y="0"/>
                  </a:lnTo>
                  <a:lnTo>
                    <a:pt x="142426" y="8851"/>
                  </a:lnTo>
                  <a:lnTo>
                    <a:pt x="172132" y="33503"/>
                  </a:lnTo>
                  <a:lnTo>
                    <a:pt x="195547" y="71103"/>
                  </a:lnTo>
                  <a:lnTo>
                    <a:pt x="210897" y="118798"/>
                  </a:lnTo>
                  <a:lnTo>
                    <a:pt x="216408" y="173735"/>
                  </a:lnTo>
                  <a:lnTo>
                    <a:pt x="210897" y="228648"/>
                  </a:lnTo>
                  <a:lnTo>
                    <a:pt x="195547" y="276340"/>
                  </a:lnTo>
                  <a:lnTo>
                    <a:pt x="172132" y="313950"/>
                  </a:lnTo>
                  <a:lnTo>
                    <a:pt x="142426" y="338614"/>
                  </a:lnTo>
                  <a:lnTo>
                    <a:pt x="108204" y="347472"/>
                  </a:lnTo>
                  <a:lnTo>
                    <a:pt x="73981" y="338614"/>
                  </a:lnTo>
                  <a:lnTo>
                    <a:pt x="44275" y="313950"/>
                  </a:lnTo>
                  <a:lnTo>
                    <a:pt x="20860" y="276340"/>
                  </a:lnTo>
                  <a:lnTo>
                    <a:pt x="5510" y="228648"/>
                  </a:lnTo>
                  <a:lnTo>
                    <a:pt x="0" y="173735"/>
                  </a:lnTo>
                  <a:close/>
                </a:path>
              </a:pathLst>
            </a:custGeom>
            <a:ln w="12192">
              <a:solidFill>
                <a:srgbClr val="180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03831" y="5471160"/>
              <a:ext cx="216535" cy="347980"/>
            </a:xfrm>
            <a:custGeom>
              <a:avLst/>
              <a:gdLst/>
              <a:ahLst/>
              <a:cxnLst/>
              <a:rect l="l" t="t" r="r" b="b"/>
              <a:pathLst>
                <a:path w="216535" h="347979">
                  <a:moveTo>
                    <a:pt x="108204" y="0"/>
                  </a:moveTo>
                  <a:lnTo>
                    <a:pt x="44275" y="33503"/>
                  </a:lnTo>
                  <a:lnTo>
                    <a:pt x="20860" y="71103"/>
                  </a:lnTo>
                  <a:lnTo>
                    <a:pt x="5510" y="118798"/>
                  </a:lnTo>
                  <a:lnTo>
                    <a:pt x="0" y="173735"/>
                  </a:lnTo>
                  <a:lnTo>
                    <a:pt x="5510" y="228648"/>
                  </a:lnTo>
                  <a:lnTo>
                    <a:pt x="20860" y="276340"/>
                  </a:lnTo>
                  <a:lnTo>
                    <a:pt x="44275" y="313950"/>
                  </a:lnTo>
                  <a:lnTo>
                    <a:pt x="73981" y="338614"/>
                  </a:lnTo>
                  <a:lnTo>
                    <a:pt x="108204" y="347471"/>
                  </a:lnTo>
                  <a:lnTo>
                    <a:pt x="142426" y="338614"/>
                  </a:lnTo>
                  <a:lnTo>
                    <a:pt x="172132" y="313950"/>
                  </a:lnTo>
                  <a:lnTo>
                    <a:pt x="195547" y="276340"/>
                  </a:lnTo>
                  <a:lnTo>
                    <a:pt x="210897" y="228648"/>
                  </a:lnTo>
                  <a:lnTo>
                    <a:pt x="216407" y="173735"/>
                  </a:lnTo>
                  <a:lnTo>
                    <a:pt x="210897" y="118798"/>
                  </a:lnTo>
                  <a:lnTo>
                    <a:pt x="195547" y="71103"/>
                  </a:lnTo>
                  <a:lnTo>
                    <a:pt x="172132" y="33503"/>
                  </a:lnTo>
                  <a:lnTo>
                    <a:pt x="142426" y="8851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03831" y="5471160"/>
              <a:ext cx="216535" cy="347980"/>
            </a:xfrm>
            <a:custGeom>
              <a:avLst/>
              <a:gdLst/>
              <a:ahLst/>
              <a:cxnLst/>
              <a:rect l="l" t="t" r="r" b="b"/>
              <a:pathLst>
                <a:path w="216535" h="347979">
                  <a:moveTo>
                    <a:pt x="0" y="173735"/>
                  </a:moveTo>
                  <a:lnTo>
                    <a:pt x="5510" y="118798"/>
                  </a:lnTo>
                  <a:lnTo>
                    <a:pt x="20860" y="71103"/>
                  </a:lnTo>
                  <a:lnTo>
                    <a:pt x="44275" y="33503"/>
                  </a:lnTo>
                  <a:lnTo>
                    <a:pt x="73981" y="8851"/>
                  </a:lnTo>
                  <a:lnTo>
                    <a:pt x="108204" y="0"/>
                  </a:lnTo>
                  <a:lnTo>
                    <a:pt x="142426" y="8851"/>
                  </a:lnTo>
                  <a:lnTo>
                    <a:pt x="172132" y="33503"/>
                  </a:lnTo>
                  <a:lnTo>
                    <a:pt x="195547" y="71103"/>
                  </a:lnTo>
                  <a:lnTo>
                    <a:pt x="210897" y="118798"/>
                  </a:lnTo>
                  <a:lnTo>
                    <a:pt x="216407" y="173735"/>
                  </a:lnTo>
                  <a:lnTo>
                    <a:pt x="210897" y="228648"/>
                  </a:lnTo>
                  <a:lnTo>
                    <a:pt x="195547" y="276340"/>
                  </a:lnTo>
                  <a:lnTo>
                    <a:pt x="172132" y="313950"/>
                  </a:lnTo>
                  <a:lnTo>
                    <a:pt x="142426" y="338614"/>
                  </a:lnTo>
                  <a:lnTo>
                    <a:pt x="108204" y="347471"/>
                  </a:lnTo>
                  <a:lnTo>
                    <a:pt x="73981" y="338614"/>
                  </a:lnTo>
                  <a:lnTo>
                    <a:pt x="44275" y="313950"/>
                  </a:lnTo>
                  <a:lnTo>
                    <a:pt x="20860" y="276340"/>
                  </a:lnTo>
                  <a:lnTo>
                    <a:pt x="5510" y="228648"/>
                  </a:lnTo>
                  <a:lnTo>
                    <a:pt x="0" y="173735"/>
                  </a:lnTo>
                  <a:close/>
                </a:path>
              </a:pathLst>
            </a:custGeom>
            <a:ln w="12192">
              <a:solidFill>
                <a:srgbClr val="180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843910" y="1102232"/>
            <a:ext cx="149415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Government/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Society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79717" y="6179921"/>
            <a:ext cx="262382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Productive</a:t>
            </a:r>
            <a:r>
              <a:rPr sz="2000" spc="5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sector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(application/innovation)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479" y="5065902"/>
            <a:ext cx="110998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Re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-1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3B3B3B"/>
                </a:solidFill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4864" y="1917192"/>
            <a:ext cx="6882765" cy="4581525"/>
            <a:chOff x="54864" y="1917192"/>
            <a:chExt cx="6882765" cy="4581525"/>
          </a:xfrm>
        </p:grpSpPr>
        <p:sp>
          <p:nvSpPr>
            <p:cNvPr id="21" name="object 21"/>
            <p:cNvSpPr/>
            <p:nvPr/>
          </p:nvSpPr>
          <p:spPr>
            <a:xfrm>
              <a:off x="2232659" y="5971032"/>
              <a:ext cx="2506345" cy="198120"/>
            </a:xfrm>
            <a:custGeom>
              <a:avLst/>
              <a:gdLst/>
              <a:ahLst/>
              <a:cxnLst/>
              <a:rect l="l" t="t" r="r" b="b"/>
              <a:pathLst>
                <a:path w="2506345" h="198120">
                  <a:moveTo>
                    <a:pt x="198119" y="0"/>
                  </a:moveTo>
                  <a:lnTo>
                    <a:pt x="0" y="99060"/>
                  </a:lnTo>
                  <a:lnTo>
                    <a:pt x="198119" y="198120"/>
                  </a:lnTo>
                  <a:lnTo>
                    <a:pt x="198119" y="118872"/>
                  </a:lnTo>
                  <a:lnTo>
                    <a:pt x="178307" y="118872"/>
                  </a:lnTo>
                  <a:lnTo>
                    <a:pt x="178307" y="79248"/>
                  </a:lnTo>
                  <a:lnTo>
                    <a:pt x="198119" y="79248"/>
                  </a:lnTo>
                  <a:lnTo>
                    <a:pt x="198119" y="0"/>
                  </a:lnTo>
                  <a:close/>
                </a:path>
                <a:path w="2506345" h="198120">
                  <a:moveTo>
                    <a:pt x="198119" y="79248"/>
                  </a:moveTo>
                  <a:lnTo>
                    <a:pt x="178307" y="79248"/>
                  </a:lnTo>
                  <a:lnTo>
                    <a:pt x="178307" y="118872"/>
                  </a:lnTo>
                  <a:lnTo>
                    <a:pt x="198119" y="118872"/>
                  </a:lnTo>
                  <a:lnTo>
                    <a:pt x="198119" y="79248"/>
                  </a:lnTo>
                  <a:close/>
                </a:path>
                <a:path w="2506345" h="198120">
                  <a:moveTo>
                    <a:pt x="2506344" y="79248"/>
                  </a:moveTo>
                  <a:lnTo>
                    <a:pt x="198119" y="79248"/>
                  </a:lnTo>
                  <a:lnTo>
                    <a:pt x="198119" y="118872"/>
                  </a:lnTo>
                  <a:lnTo>
                    <a:pt x="2506344" y="118872"/>
                  </a:lnTo>
                  <a:lnTo>
                    <a:pt x="2506344" y="79248"/>
                  </a:lnTo>
                  <a:close/>
                </a:path>
              </a:pathLst>
            </a:custGeom>
            <a:solidFill>
              <a:srgbClr val="25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7388" y="2119884"/>
              <a:ext cx="6184900" cy="4093845"/>
            </a:xfrm>
            <a:custGeom>
              <a:avLst/>
              <a:gdLst/>
              <a:ahLst/>
              <a:cxnLst/>
              <a:rect l="l" t="t" r="r" b="b"/>
              <a:pathLst>
                <a:path w="6184900" h="4093845">
                  <a:moveTo>
                    <a:pt x="0" y="4093464"/>
                  </a:moveTo>
                  <a:lnTo>
                    <a:pt x="3051556" y="0"/>
                  </a:lnTo>
                  <a:lnTo>
                    <a:pt x="6184392" y="4093464"/>
                  </a:lnTo>
                  <a:lnTo>
                    <a:pt x="0" y="4093464"/>
                  </a:lnTo>
                  <a:close/>
                </a:path>
              </a:pathLst>
            </a:custGeom>
            <a:ln w="39624">
              <a:solidFill>
                <a:srgbClr val="3B3B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94303" y="1923288"/>
              <a:ext cx="594360" cy="518159"/>
            </a:xfrm>
            <a:custGeom>
              <a:avLst/>
              <a:gdLst/>
              <a:ahLst/>
              <a:cxnLst/>
              <a:rect l="l" t="t" r="r" b="b"/>
              <a:pathLst>
                <a:path w="594360" h="518160">
                  <a:moveTo>
                    <a:pt x="297180" y="0"/>
                  </a:moveTo>
                  <a:lnTo>
                    <a:pt x="248986" y="3389"/>
                  </a:lnTo>
                  <a:lnTo>
                    <a:pt x="203265" y="13203"/>
                  </a:lnTo>
                  <a:lnTo>
                    <a:pt x="160628" y="28909"/>
                  </a:lnTo>
                  <a:lnTo>
                    <a:pt x="121688" y="49975"/>
                  </a:lnTo>
                  <a:lnTo>
                    <a:pt x="87058" y="75866"/>
                  </a:lnTo>
                  <a:lnTo>
                    <a:pt x="57351" y="106052"/>
                  </a:lnTo>
                  <a:lnTo>
                    <a:pt x="33179" y="139998"/>
                  </a:lnTo>
                  <a:lnTo>
                    <a:pt x="15154" y="177174"/>
                  </a:lnTo>
                  <a:lnTo>
                    <a:pt x="3890" y="217045"/>
                  </a:lnTo>
                  <a:lnTo>
                    <a:pt x="0" y="259079"/>
                  </a:lnTo>
                  <a:lnTo>
                    <a:pt x="3890" y="301114"/>
                  </a:lnTo>
                  <a:lnTo>
                    <a:pt x="15154" y="340985"/>
                  </a:lnTo>
                  <a:lnTo>
                    <a:pt x="33179" y="378161"/>
                  </a:lnTo>
                  <a:lnTo>
                    <a:pt x="57351" y="412107"/>
                  </a:lnTo>
                  <a:lnTo>
                    <a:pt x="87058" y="442293"/>
                  </a:lnTo>
                  <a:lnTo>
                    <a:pt x="121688" y="468184"/>
                  </a:lnTo>
                  <a:lnTo>
                    <a:pt x="160628" y="489250"/>
                  </a:lnTo>
                  <a:lnTo>
                    <a:pt x="203265" y="504956"/>
                  </a:lnTo>
                  <a:lnTo>
                    <a:pt x="248986" y="514770"/>
                  </a:lnTo>
                  <a:lnTo>
                    <a:pt x="297180" y="518160"/>
                  </a:lnTo>
                  <a:lnTo>
                    <a:pt x="345373" y="514770"/>
                  </a:lnTo>
                  <a:lnTo>
                    <a:pt x="391094" y="504956"/>
                  </a:lnTo>
                  <a:lnTo>
                    <a:pt x="433731" y="489250"/>
                  </a:lnTo>
                  <a:lnTo>
                    <a:pt x="472671" y="468184"/>
                  </a:lnTo>
                  <a:lnTo>
                    <a:pt x="507301" y="442293"/>
                  </a:lnTo>
                  <a:lnTo>
                    <a:pt x="537008" y="412107"/>
                  </a:lnTo>
                  <a:lnTo>
                    <a:pt x="561180" y="378161"/>
                  </a:lnTo>
                  <a:lnTo>
                    <a:pt x="579205" y="340985"/>
                  </a:lnTo>
                  <a:lnTo>
                    <a:pt x="590469" y="301114"/>
                  </a:lnTo>
                  <a:lnTo>
                    <a:pt x="594359" y="259079"/>
                  </a:lnTo>
                  <a:lnTo>
                    <a:pt x="590469" y="217045"/>
                  </a:lnTo>
                  <a:lnTo>
                    <a:pt x="579205" y="177174"/>
                  </a:lnTo>
                  <a:lnTo>
                    <a:pt x="561180" y="139998"/>
                  </a:lnTo>
                  <a:lnTo>
                    <a:pt x="537008" y="106052"/>
                  </a:lnTo>
                  <a:lnTo>
                    <a:pt x="507301" y="75866"/>
                  </a:lnTo>
                  <a:lnTo>
                    <a:pt x="472671" y="49975"/>
                  </a:lnTo>
                  <a:lnTo>
                    <a:pt x="433731" y="28909"/>
                  </a:lnTo>
                  <a:lnTo>
                    <a:pt x="391094" y="13203"/>
                  </a:lnTo>
                  <a:lnTo>
                    <a:pt x="345373" y="3389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94303" y="1923288"/>
              <a:ext cx="594360" cy="518159"/>
            </a:xfrm>
            <a:custGeom>
              <a:avLst/>
              <a:gdLst/>
              <a:ahLst/>
              <a:cxnLst/>
              <a:rect l="l" t="t" r="r" b="b"/>
              <a:pathLst>
                <a:path w="594360" h="518160">
                  <a:moveTo>
                    <a:pt x="0" y="259079"/>
                  </a:moveTo>
                  <a:lnTo>
                    <a:pt x="3890" y="217045"/>
                  </a:lnTo>
                  <a:lnTo>
                    <a:pt x="15154" y="177174"/>
                  </a:lnTo>
                  <a:lnTo>
                    <a:pt x="33179" y="139998"/>
                  </a:lnTo>
                  <a:lnTo>
                    <a:pt x="57351" y="106052"/>
                  </a:lnTo>
                  <a:lnTo>
                    <a:pt x="87058" y="75866"/>
                  </a:lnTo>
                  <a:lnTo>
                    <a:pt x="121688" y="49975"/>
                  </a:lnTo>
                  <a:lnTo>
                    <a:pt x="160628" y="28909"/>
                  </a:lnTo>
                  <a:lnTo>
                    <a:pt x="203265" y="13203"/>
                  </a:lnTo>
                  <a:lnTo>
                    <a:pt x="248986" y="3389"/>
                  </a:lnTo>
                  <a:lnTo>
                    <a:pt x="297180" y="0"/>
                  </a:lnTo>
                  <a:lnTo>
                    <a:pt x="345373" y="3389"/>
                  </a:lnTo>
                  <a:lnTo>
                    <a:pt x="391094" y="13203"/>
                  </a:lnTo>
                  <a:lnTo>
                    <a:pt x="433731" y="28909"/>
                  </a:lnTo>
                  <a:lnTo>
                    <a:pt x="472671" y="49975"/>
                  </a:lnTo>
                  <a:lnTo>
                    <a:pt x="507301" y="75866"/>
                  </a:lnTo>
                  <a:lnTo>
                    <a:pt x="537008" y="106052"/>
                  </a:lnTo>
                  <a:lnTo>
                    <a:pt x="561180" y="139998"/>
                  </a:lnTo>
                  <a:lnTo>
                    <a:pt x="579205" y="177174"/>
                  </a:lnTo>
                  <a:lnTo>
                    <a:pt x="590469" y="217045"/>
                  </a:lnTo>
                  <a:lnTo>
                    <a:pt x="594359" y="259079"/>
                  </a:lnTo>
                  <a:lnTo>
                    <a:pt x="590469" y="301114"/>
                  </a:lnTo>
                  <a:lnTo>
                    <a:pt x="579205" y="340985"/>
                  </a:lnTo>
                  <a:lnTo>
                    <a:pt x="561180" y="378161"/>
                  </a:lnTo>
                  <a:lnTo>
                    <a:pt x="537008" y="412107"/>
                  </a:lnTo>
                  <a:lnTo>
                    <a:pt x="507301" y="442293"/>
                  </a:lnTo>
                  <a:lnTo>
                    <a:pt x="472671" y="468184"/>
                  </a:lnTo>
                  <a:lnTo>
                    <a:pt x="433731" y="489250"/>
                  </a:lnTo>
                  <a:lnTo>
                    <a:pt x="391094" y="504956"/>
                  </a:lnTo>
                  <a:lnTo>
                    <a:pt x="345373" y="514770"/>
                  </a:lnTo>
                  <a:lnTo>
                    <a:pt x="297180" y="518160"/>
                  </a:lnTo>
                  <a:lnTo>
                    <a:pt x="248986" y="514770"/>
                  </a:lnTo>
                  <a:lnTo>
                    <a:pt x="203265" y="504956"/>
                  </a:lnTo>
                  <a:lnTo>
                    <a:pt x="160628" y="489250"/>
                  </a:lnTo>
                  <a:lnTo>
                    <a:pt x="121688" y="468184"/>
                  </a:lnTo>
                  <a:lnTo>
                    <a:pt x="87058" y="442293"/>
                  </a:lnTo>
                  <a:lnTo>
                    <a:pt x="57351" y="412107"/>
                  </a:lnTo>
                  <a:lnTo>
                    <a:pt x="33179" y="378161"/>
                  </a:lnTo>
                  <a:lnTo>
                    <a:pt x="15154" y="340985"/>
                  </a:lnTo>
                  <a:lnTo>
                    <a:pt x="3890" y="301114"/>
                  </a:lnTo>
                  <a:lnTo>
                    <a:pt x="0" y="259079"/>
                  </a:lnTo>
                  <a:close/>
                </a:path>
              </a:pathLst>
            </a:custGeom>
            <a:ln w="12192">
              <a:solidFill>
                <a:srgbClr val="180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36792" y="5928360"/>
              <a:ext cx="594360" cy="515620"/>
            </a:xfrm>
            <a:custGeom>
              <a:avLst/>
              <a:gdLst/>
              <a:ahLst/>
              <a:cxnLst/>
              <a:rect l="l" t="t" r="r" b="b"/>
              <a:pathLst>
                <a:path w="594359" h="515620">
                  <a:moveTo>
                    <a:pt x="297180" y="0"/>
                  </a:moveTo>
                  <a:lnTo>
                    <a:pt x="243773" y="4149"/>
                  </a:lnTo>
                  <a:lnTo>
                    <a:pt x="193502" y="16113"/>
                  </a:lnTo>
                  <a:lnTo>
                    <a:pt x="147207" y="35164"/>
                  </a:lnTo>
                  <a:lnTo>
                    <a:pt x="105728" y="60575"/>
                  </a:lnTo>
                  <a:lnTo>
                    <a:pt x="69907" y="91617"/>
                  </a:lnTo>
                  <a:lnTo>
                    <a:pt x="40583" y="127564"/>
                  </a:lnTo>
                  <a:lnTo>
                    <a:pt x="18597" y="167688"/>
                  </a:lnTo>
                  <a:lnTo>
                    <a:pt x="4789" y="211261"/>
                  </a:lnTo>
                  <a:lnTo>
                    <a:pt x="0" y="257555"/>
                  </a:lnTo>
                  <a:lnTo>
                    <a:pt x="4789" y="303850"/>
                  </a:lnTo>
                  <a:lnTo>
                    <a:pt x="18597" y="347423"/>
                  </a:lnTo>
                  <a:lnTo>
                    <a:pt x="40583" y="387547"/>
                  </a:lnTo>
                  <a:lnTo>
                    <a:pt x="69907" y="423494"/>
                  </a:lnTo>
                  <a:lnTo>
                    <a:pt x="105728" y="454536"/>
                  </a:lnTo>
                  <a:lnTo>
                    <a:pt x="147207" y="479947"/>
                  </a:lnTo>
                  <a:lnTo>
                    <a:pt x="193502" y="498998"/>
                  </a:lnTo>
                  <a:lnTo>
                    <a:pt x="243773" y="510962"/>
                  </a:lnTo>
                  <a:lnTo>
                    <a:pt x="297180" y="515111"/>
                  </a:lnTo>
                  <a:lnTo>
                    <a:pt x="350586" y="510962"/>
                  </a:lnTo>
                  <a:lnTo>
                    <a:pt x="400857" y="498998"/>
                  </a:lnTo>
                  <a:lnTo>
                    <a:pt x="447152" y="479947"/>
                  </a:lnTo>
                  <a:lnTo>
                    <a:pt x="488631" y="454536"/>
                  </a:lnTo>
                  <a:lnTo>
                    <a:pt x="524452" y="423494"/>
                  </a:lnTo>
                  <a:lnTo>
                    <a:pt x="553776" y="387547"/>
                  </a:lnTo>
                  <a:lnTo>
                    <a:pt x="575762" y="347423"/>
                  </a:lnTo>
                  <a:lnTo>
                    <a:pt x="589570" y="303850"/>
                  </a:lnTo>
                  <a:lnTo>
                    <a:pt x="594360" y="257555"/>
                  </a:lnTo>
                  <a:lnTo>
                    <a:pt x="589570" y="211261"/>
                  </a:lnTo>
                  <a:lnTo>
                    <a:pt x="575762" y="167688"/>
                  </a:lnTo>
                  <a:lnTo>
                    <a:pt x="553776" y="127564"/>
                  </a:lnTo>
                  <a:lnTo>
                    <a:pt x="524452" y="91617"/>
                  </a:lnTo>
                  <a:lnTo>
                    <a:pt x="488631" y="60575"/>
                  </a:lnTo>
                  <a:lnTo>
                    <a:pt x="447152" y="35164"/>
                  </a:lnTo>
                  <a:lnTo>
                    <a:pt x="400857" y="16113"/>
                  </a:lnTo>
                  <a:lnTo>
                    <a:pt x="350586" y="4149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36792" y="5928360"/>
              <a:ext cx="594360" cy="515620"/>
            </a:xfrm>
            <a:custGeom>
              <a:avLst/>
              <a:gdLst/>
              <a:ahLst/>
              <a:cxnLst/>
              <a:rect l="l" t="t" r="r" b="b"/>
              <a:pathLst>
                <a:path w="594359" h="515620">
                  <a:moveTo>
                    <a:pt x="0" y="257555"/>
                  </a:moveTo>
                  <a:lnTo>
                    <a:pt x="4789" y="211261"/>
                  </a:lnTo>
                  <a:lnTo>
                    <a:pt x="18597" y="167688"/>
                  </a:lnTo>
                  <a:lnTo>
                    <a:pt x="40583" y="127564"/>
                  </a:lnTo>
                  <a:lnTo>
                    <a:pt x="69907" y="91617"/>
                  </a:lnTo>
                  <a:lnTo>
                    <a:pt x="105728" y="60575"/>
                  </a:lnTo>
                  <a:lnTo>
                    <a:pt x="147207" y="35164"/>
                  </a:lnTo>
                  <a:lnTo>
                    <a:pt x="193502" y="16113"/>
                  </a:lnTo>
                  <a:lnTo>
                    <a:pt x="243773" y="4149"/>
                  </a:lnTo>
                  <a:lnTo>
                    <a:pt x="297180" y="0"/>
                  </a:lnTo>
                  <a:lnTo>
                    <a:pt x="350586" y="4149"/>
                  </a:lnTo>
                  <a:lnTo>
                    <a:pt x="400857" y="16113"/>
                  </a:lnTo>
                  <a:lnTo>
                    <a:pt x="447152" y="35164"/>
                  </a:lnTo>
                  <a:lnTo>
                    <a:pt x="488631" y="60575"/>
                  </a:lnTo>
                  <a:lnTo>
                    <a:pt x="524452" y="91617"/>
                  </a:lnTo>
                  <a:lnTo>
                    <a:pt x="553776" y="127564"/>
                  </a:lnTo>
                  <a:lnTo>
                    <a:pt x="575762" y="167688"/>
                  </a:lnTo>
                  <a:lnTo>
                    <a:pt x="589570" y="211261"/>
                  </a:lnTo>
                  <a:lnTo>
                    <a:pt x="594360" y="257555"/>
                  </a:lnTo>
                  <a:lnTo>
                    <a:pt x="589570" y="303850"/>
                  </a:lnTo>
                  <a:lnTo>
                    <a:pt x="575762" y="347423"/>
                  </a:lnTo>
                  <a:lnTo>
                    <a:pt x="553776" y="387547"/>
                  </a:lnTo>
                  <a:lnTo>
                    <a:pt x="524452" y="423494"/>
                  </a:lnTo>
                  <a:lnTo>
                    <a:pt x="488631" y="454536"/>
                  </a:lnTo>
                  <a:lnTo>
                    <a:pt x="447152" y="479947"/>
                  </a:lnTo>
                  <a:lnTo>
                    <a:pt x="400857" y="498998"/>
                  </a:lnTo>
                  <a:lnTo>
                    <a:pt x="350586" y="510962"/>
                  </a:lnTo>
                  <a:lnTo>
                    <a:pt x="297180" y="515111"/>
                  </a:lnTo>
                  <a:lnTo>
                    <a:pt x="243773" y="510962"/>
                  </a:lnTo>
                  <a:lnTo>
                    <a:pt x="193502" y="498998"/>
                  </a:lnTo>
                  <a:lnTo>
                    <a:pt x="147207" y="479947"/>
                  </a:lnTo>
                  <a:lnTo>
                    <a:pt x="105728" y="454536"/>
                  </a:lnTo>
                  <a:lnTo>
                    <a:pt x="69907" y="423494"/>
                  </a:lnTo>
                  <a:lnTo>
                    <a:pt x="40583" y="387547"/>
                  </a:lnTo>
                  <a:lnTo>
                    <a:pt x="18597" y="347423"/>
                  </a:lnTo>
                  <a:lnTo>
                    <a:pt x="4789" y="303850"/>
                  </a:lnTo>
                  <a:lnTo>
                    <a:pt x="0" y="257555"/>
                  </a:lnTo>
                  <a:close/>
                </a:path>
              </a:pathLst>
            </a:custGeom>
            <a:ln w="12192">
              <a:solidFill>
                <a:srgbClr val="180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960" y="5977127"/>
              <a:ext cx="594360" cy="515620"/>
            </a:xfrm>
            <a:custGeom>
              <a:avLst/>
              <a:gdLst/>
              <a:ahLst/>
              <a:cxnLst/>
              <a:rect l="l" t="t" r="r" b="b"/>
              <a:pathLst>
                <a:path w="594360" h="515620">
                  <a:moveTo>
                    <a:pt x="297180" y="0"/>
                  </a:moveTo>
                  <a:lnTo>
                    <a:pt x="243763" y="4149"/>
                  </a:lnTo>
                  <a:lnTo>
                    <a:pt x="193486" y="16113"/>
                  </a:lnTo>
                  <a:lnTo>
                    <a:pt x="147190" y="35164"/>
                  </a:lnTo>
                  <a:lnTo>
                    <a:pt x="105713" y="60575"/>
                  </a:lnTo>
                  <a:lnTo>
                    <a:pt x="69894" y="91617"/>
                  </a:lnTo>
                  <a:lnTo>
                    <a:pt x="40575" y="127564"/>
                  </a:lnTo>
                  <a:lnTo>
                    <a:pt x="18593" y="167688"/>
                  </a:lnTo>
                  <a:lnTo>
                    <a:pt x="4788" y="211261"/>
                  </a:lnTo>
                  <a:lnTo>
                    <a:pt x="0" y="257556"/>
                  </a:lnTo>
                  <a:lnTo>
                    <a:pt x="4788" y="303850"/>
                  </a:lnTo>
                  <a:lnTo>
                    <a:pt x="18593" y="347423"/>
                  </a:lnTo>
                  <a:lnTo>
                    <a:pt x="40575" y="387547"/>
                  </a:lnTo>
                  <a:lnTo>
                    <a:pt x="69894" y="423494"/>
                  </a:lnTo>
                  <a:lnTo>
                    <a:pt x="105713" y="454536"/>
                  </a:lnTo>
                  <a:lnTo>
                    <a:pt x="147190" y="479947"/>
                  </a:lnTo>
                  <a:lnTo>
                    <a:pt x="193486" y="498998"/>
                  </a:lnTo>
                  <a:lnTo>
                    <a:pt x="243763" y="510962"/>
                  </a:lnTo>
                  <a:lnTo>
                    <a:pt x="297180" y="515112"/>
                  </a:lnTo>
                  <a:lnTo>
                    <a:pt x="350596" y="510962"/>
                  </a:lnTo>
                  <a:lnTo>
                    <a:pt x="400873" y="498998"/>
                  </a:lnTo>
                  <a:lnTo>
                    <a:pt x="447169" y="479947"/>
                  </a:lnTo>
                  <a:lnTo>
                    <a:pt x="488646" y="454536"/>
                  </a:lnTo>
                  <a:lnTo>
                    <a:pt x="524465" y="423494"/>
                  </a:lnTo>
                  <a:lnTo>
                    <a:pt x="553784" y="387547"/>
                  </a:lnTo>
                  <a:lnTo>
                    <a:pt x="575766" y="347423"/>
                  </a:lnTo>
                  <a:lnTo>
                    <a:pt x="589571" y="303850"/>
                  </a:lnTo>
                  <a:lnTo>
                    <a:pt x="594360" y="257556"/>
                  </a:lnTo>
                  <a:lnTo>
                    <a:pt x="589571" y="211261"/>
                  </a:lnTo>
                  <a:lnTo>
                    <a:pt x="575766" y="167688"/>
                  </a:lnTo>
                  <a:lnTo>
                    <a:pt x="553784" y="127564"/>
                  </a:lnTo>
                  <a:lnTo>
                    <a:pt x="524465" y="91617"/>
                  </a:lnTo>
                  <a:lnTo>
                    <a:pt x="488646" y="60575"/>
                  </a:lnTo>
                  <a:lnTo>
                    <a:pt x="447169" y="35164"/>
                  </a:lnTo>
                  <a:lnTo>
                    <a:pt x="400873" y="16113"/>
                  </a:lnTo>
                  <a:lnTo>
                    <a:pt x="350596" y="4149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960" y="5977127"/>
              <a:ext cx="594360" cy="515620"/>
            </a:xfrm>
            <a:custGeom>
              <a:avLst/>
              <a:gdLst/>
              <a:ahLst/>
              <a:cxnLst/>
              <a:rect l="l" t="t" r="r" b="b"/>
              <a:pathLst>
                <a:path w="594360" h="515620">
                  <a:moveTo>
                    <a:pt x="0" y="257556"/>
                  </a:moveTo>
                  <a:lnTo>
                    <a:pt x="4788" y="211261"/>
                  </a:lnTo>
                  <a:lnTo>
                    <a:pt x="18593" y="167688"/>
                  </a:lnTo>
                  <a:lnTo>
                    <a:pt x="40575" y="127564"/>
                  </a:lnTo>
                  <a:lnTo>
                    <a:pt x="69894" y="91617"/>
                  </a:lnTo>
                  <a:lnTo>
                    <a:pt x="105713" y="60575"/>
                  </a:lnTo>
                  <a:lnTo>
                    <a:pt x="147190" y="35164"/>
                  </a:lnTo>
                  <a:lnTo>
                    <a:pt x="193486" y="16113"/>
                  </a:lnTo>
                  <a:lnTo>
                    <a:pt x="243763" y="4149"/>
                  </a:lnTo>
                  <a:lnTo>
                    <a:pt x="297180" y="0"/>
                  </a:lnTo>
                  <a:lnTo>
                    <a:pt x="350596" y="4149"/>
                  </a:lnTo>
                  <a:lnTo>
                    <a:pt x="400873" y="16113"/>
                  </a:lnTo>
                  <a:lnTo>
                    <a:pt x="447169" y="35164"/>
                  </a:lnTo>
                  <a:lnTo>
                    <a:pt x="488646" y="60575"/>
                  </a:lnTo>
                  <a:lnTo>
                    <a:pt x="524465" y="91617"/>
                  </a:lnTo>
                  <a:lnTo>
                    <a:pt x="553784" y="127564"/>
                  </a:lnTo>
                  <a:lnTo>
                    <a:pt x="575766" y="167688"/>
                  </a:lnTo>
                  <a:lnTo>
                    <a:pt x="589571" y="211261"/>
                  </a:lnTo>
                  <a:lnTo>
                    <a:pt x="594360" y="257556"/>
                  </a:lnTo>
                  <a:lnTo>
                    <a:pt x="589571" y="303850"/>
                  </a:lnTo>
                  <a:lnTo>
                    <a:pt x="575766" y="347423"/>
                  </a:lnTo>
                  <a:lnTo>
                    <a:pt x="553784" y="387547"/>
                  </a:lnTo>
                  <a:lnTo>
                    <a:pt x="524465" y="423494"/>
                  </a:lnTo>
                  <a:lnTo>
                    <a:pt x="488646" y="454536"/>
                  </a:lnTo>
                  <a:lnTo>
                    <a:pt x="447169" y="479947"/>
                  </a:lnTo>
                  <a:lnTo>
                    <a:pt x="400873" y="498998"/>
                  </a:lnTo>
                  <a:lnTo>
                    <a:pt x="350596" y="510962"/>
                  </a:lnTo>
                  <a:lnTo>
                    <a:pt x="297180" y="515112"/>
                  </a:lnTo>
                  <a:lnTo>
                    <a:pt x="243763" y="510962"/>
                  </a:lnTo>
                  <a:lnTo>
                    <a:pt x="193486" y="498998"/>
                  </a:lnTo>
                  <a:lnTo>
                    <a:pt x="147190" y="479947"/>
                  </a:lnTo>
                  <a:lnTo>
                    <a:pt x="105713" y="454536"/>
                  </a:lnTo>
                  <a:lnTo>
                    <a:pt x="69894" y="423494"/>
                  </a:lnTo>
                  <a:lnTo>
                    <a:pt x="40575" y="387547"/>
                  </a:lnTo>
                  <a:lnTo>
                    <a:pt x="18593" y="347423"/>
                  </a:lnTo>
                  <a:lnTo>
                    <a:pt x="4788" y="303850"/>
                  </a:lnTo>
                  <a:lnTo>
                    <a:pt x="0" y="257556"/>
                  </a:lnTo>
                  <a:close/>
                </a:path>
              </a:pathLst>
            </a:custGeom>
            <a:ln w="12192">
              <a:solidFill>
                <a:srgbClr val="180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25621" y="2001647"/>
              <a:ext cx="482182" cy="9618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25621" y="2001647"/>
              <a:ext cx="482600" cy="962025"/>
            </a:xfrm>
            <a:custGeom>
              <a:avLst/>
              <a:gdLst/>
              <a:ahLst/>
              <a:cxnLst/>
              <a:rect l="l" t="t" r="r" b="b"/>
              <a:pathLst>
                <a:path w="482600" h="962025">
                  <a:moveTo>
                    <a:pt x="473328" y="474979"/>
                  </a:moveTo>
                  <a:lnTo>
                    <a:pt x="459202" y="428817"/>
                  </a:lnTo>
                  <a:lnTo>
                    <a:pt x="439256" y="385197"/>
                  </a:lnTo>
                  <a:lnTo>
                    <a:pt x="413883" y="344458"/>
                  </a:lnTo>
                  <a:lnTo>
                    <a:pt x="383475" y="306941"/>
                  </a:lnTo>
                  <a:lnTo>
                    <a:pt x="348424" y="272986"/>
                  </a:lnTo>
                  <a:lnTo>
                    <a:pt x="309121" y="242932"/>
                  </a:lnTo>
                  <a:lnTo>
                    <a:pt x="265957" y="217120"/>
                  </a:lnTo>
                  <a:lnTo>
                    <a:pt x="219324" y="195888"/>
                  </a:lnTo>
                  <a:lnTo>
                    <a:pt x="169615" y="179578"/>
                  </a:lnTo>
                  <a:lnTo>
                    <a:pt x="117220" y="168528"/>
                  </a:lnTo>
                  <a:lnTo>
                    <a:pt x="121284" y="224662"/>
                  </a:lnTo>
                  <a:lnTo>
                    <a:pt x="0" y="107695"/>
                  </a:lnTo>
                  <a:lnTo>
                    <a:pt x="105282" y="0"/>
                  </a:lnTo>
                  <a:lnTo>
                    <a:pt x="109219" y="56133"/>
                  </a:lnTo>
                  <a:lnTo>
                    <a:pt x="158510" y="66379"/>
                  </a:lnTo>
                  <a:lnTo>
                    <a:pt x="205346" y="81235"/>
                  </a:lnTo>
                  <a:lnTo>
                    <a:pt x="249431" y="100407"/>
                  </a:lnTo>
                  <a:lnTo>
                    <a:pt x="290472" y="123599"/>
                  </a:lnTo>
                  <a:lnTo>
                    <a:pt x="328172" y="150516"/>
                  </a:lnTo>
                  <a:lnTo>
                    <a:pt x="362235" y="180863"/>
                  </a:lnTo>
                  <a:lnTo>
                    <a:pt x="392367" y="214346"/>
                  </a:lnTo>
                  <a:lnTo>
                    <a:pt x="418272" y="250669"/>
                  </a:lnTo>
                  <a:lnTo>
                    <a:pt x="439654" y="289538"/>
                  </a:lnTo>
                  <a:lnTo>
                    <a:pt x="456218" y="330656"/>
                  </a:lnTo>
                  <a:lnTo>
                    <a:pt x="467668" y="373730"/>
                  </a:lnTo>
                  <a:lnTo>
                    <a:pt x="473709" y="418464"/>
                  </a:lnTo>
                  <a:lnTo>
                    <a:pt x="481711" y="530860"/>
                  </a:lnTo>
                  <a:lnTo>
                    <a:pt x="482182" y="574521"/>
                  </a:lnTo>
                  <a:lnTo>
                    <a:pt x="477467" y="617190"/>
                  </a:lnTo>
                  <a:lnTo>
                    <a:pt x="467823" y="658605"/>
                  </a:lnTo>
                  <a:lnTo>
                    <a:pt x="453506" y="698502"/>
                  </a:lnTo>
                  <a:lnTo>
                    <a:pt x="434772" y="736618"/>
                  </a:lnTo>
                  <a:lnTo>
                    <a:pt x="411879" y="772690"/>
                  </a:lnTo>
                  <a:lnTo>
                    <a:pt x="385082" y="806454"/>
                  </a:lnTo>
                  <a:lnTo>
                    <a:pt x="354638" y="837647"/>
                  </a:lnTo>
                  <a:lnTo>
                    <a:pt x="320804" y="866005"/>
                  </a:lnTo>
                  <a:lnTo>
                    <a:pt x="283835" y="891267"/>
                  </a:lnTo>
                  <a:lnTo>
                    <a:pt x="243989" y="913167"/>
                  </a:lnTo>
                  <a:lnTo>
                    <a:pt x="201522" y="931444"/>
                  </a:lnTo>
                  <a:lnTo>
                    <a:pt x="156690" y="945833"/>
                  </a:lnTo>
                  <a:lnTo>
                    <a:pt x="109751" y="956072"/>
                  </a:lnTo>
                  <a:lnTo>
                    <a:pt x="60959" y="961898"/>
                  </a:lnTo>
                  <a:lnTo>
                    <a:pt x="52958" y="849629"/>
                  </a:lnTo>
                  <a:lnTo>
                    <a:pt x="101750" y="843782"/>
                  </a:lnTo>
                  <a:lnTo>
                    <a:pt x="148689" y="833527"/>
                  </a:lnTo>
                  <a:lnTo>
                    <a:pt x="193521" y="819126"/>
                  </a:lnTo>
                  <a:lnTo>
                    <a:pt x="235988" y="800842"/>
                  </a:lnTo>
                  <a:lnTo>
                    <a:pt x="275834" y="778938"/>
                  </a:lnTo>
                  <a:lnTo>
                    <a:pt x="312803" y="753674"/>
                  </a:lnTo>
                  <a:lnTo>
                    <a:pt x="346637" y="725315"/>
                  </a:lnTo>
                  <a:lnTo>
                    <a:pt x="377081" y="694122"/>
                  </a:lnTo>
                  <a:lnTo>
                    <a:pt x="403878" y="660358"/>
                  </a:lnTo>
                  <a:lnTo>
                    <a:pt x="426771" y="624284"/>
                  </a:lnTo>
                  <a:lnTo>
                    <a:pt x="445505" y="586164"/>
                  </a:lnTo>
                  <a:lnTo>
                    <a:pt x="459822" y="546260"/>
                  </a:lnTo>
                  <a:lnTo>
                    <a:pt x="469466" y="504834"/>
                  </a:lnTo>
                  <a:lnTo>
                    <a:pt x="474181" y="462148"/>
                  </a:lnTo>
                  <a:lnTo>
                    <a:pt x="473709" y="418464"/>
                  </a:lnTo>
                </a:path>
              </a:pathLst>
            </a:custGeom>
            <a:ln w="12700">
              <a:solidFill>
                <a:srgbClr val="180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2185" y="5338079"/>
              <a:ext cx="1037501" cy="6804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2185" y="5338079"/>
              <a:ext cx="1037590" cy="680720"/>
            </a:xfrm>
            <a:custGeom>
              <a:avLst/>
              <a:gdLst/>
              <a:ahLst/>
              <a:cxnLst/>
              <a:rect l="l" t="t" r="r" b="b"/>
              <a:pathLst>
                <a:path w="1037590" h="680720">
                  <a:moveTo>
                    <a:pt x="369773" y="74533"/>
                  </a:moveTo>
                  <a:lnTo>
                    <a:pt x="328044" y="103802"/>
                  </a:lnTo>
                  <a:lnTo>
                    <a:pt x="289991" y="136887"/>
                  </a:lnTo>
                  <a:lnTo>
                    <a:pt x="255857" y="173429"/>
                  </a:lnTo>
                  <a:lnTo>
                    <a:pt x="225885" y="213069"/>
                  </a:lnTo>
                  <a:lnTo>
                    <a:pt x="200317" y="255450"/>
                  </a:lnTo>
                  <a:lnTo>
                    <a:pt x="179395" y="300213"/>
                  </a:lnTo>
                  <a:lnTo>
                    <a:pt x="163363" y="346999"/>
                  </a:lnTo>
                  <a:lnTo>
                    <a:pt x="152463" y="395449"/>
                  </a:lnTo>
                  <a:lnTo>
                    <a:pt x="203276" y="371243"/>
                  </a:lnTo>
                  <a:lnTo>
                    <a:pt x="137591" y="680437"/>
                  </a:lnTo>
                  <a:lnTo>
                    <a:pt x="0" y="468106"/>
                  </a:lnTo>
                  <a:lnTo>
                    <a:pt x="50825" y="443887"/>
                  </a:lnTo>
                  <a:lnTo>
                    <a:pt x="61950" y="394636"/>
                  </a:lnTo>
                  <a:lnTo>
                    <a:pt x="78343" y="347198"/>
                  </a:lnTo>
                  <a:lnTo>
                    <a:pt x="99730" y="301929"/>
                  </a:lnTo>
                  <a:lnTo>
                    <a:pt x="125837" y="259187"/>
                  </a:lnTo>
                  <a:lnTo>
                    <a:pt x="156389" y="219328"/>
                  </a:lnTo>
                  <a:lnTo>
                    <a:pt x="191112" y="182709"/>
                  </a:lnTo>
                  <a:lnTo>
                    <a:pt x="229732" y="149689"/>
                  </a:lnTo>
                  <a:lnTo>
                    <a:pt x="271973" y="120623"/>
                  </a:lnTo>
                  <a:lnTo>
                    <a:pt x="317563" y="95869"/>
                  </a:lnTo>
                  <a:lnTo>
                    <a:pt x="419188" y="47355"/>
                  </a:lnTo>
                  <a:lnTo>
                    <a:pt x="463593" y="28766"/>
                  </a:lnTo>
                  <a:lnTo>
                    <a:pt x="508679" y="14839"/>
                  </a:lnTo>
                  <a:lnTo>
                    <a:pt x="554137" y="5471"/>
                  </a:lnTo>
                  <a:lnTo>
                    <a:pt x="599655" y="559"/>
                  </a:lnTo>
                  <a:lnTo>
                    <a:pt x="644922" y="0"/>
                  </a:lnTo>
                  <a:lnTo>
                    <a:pt x="689629" y="3690"/>
                  </a:lnTo>
                  <a:lnTo>
                    <a:pt x="733464" y="11527"/>
                  </a:lnTo>
                  <a:lnTo>
                    <a:pt x="776117" y="23408"/>
                  </a:lnTo>
                  <a:lnTo>
                    <a:pt x="817277" y="39228"/>
                  </a:lnTo>
                  <a:lnTo>
                    <a:pt x="856634" y="58886"/>
                  </a:lnTo>
                  <a:lnTo>
                    <a:pt x="893876" y="82278"/>
                  </a:lnTo>
                  <a:lnTo>
                    <a:pt x="928693" y="109300"/>
                  </a:lnTo>
                  <a:lnTo>
                    <a:pt x="960775" y="139850"/>
                  </a:lnTo>
                  <a:lnTo>
                    <a:pt x="989811" y="173825"/>
                  </a:lnTo>
                  <a:lnTo>
                    <a:pt x="1015489" y="211121"/>
                  </a:lnTo>
                  <a:lnTo>
                    <a:pt x="1037501" y="251635"/>
                  </a:lnTo>
                  <a:lnTo>
                    <a:pt x="935774" y="300060"/>
                  </a:lnTo>
                  <a:lnTo>
                    <a:pt x="913784" y="259541"/>
                  </a:lnTo>
                  <a:lnTo>
                    <a:pt x="888124" y="222243"/>
                  </a:lnTo>
                  <a:lnTo>
                    <a:pt x="859103" y="188270"/>
                  </a:lnTo>
                  <a:lnTo>
                    <a:pt x="827034" y="157723"/>
                  </a:lnTo>
                  <a:lnTo>
                    <a:pt x="792226" y="130707"/>
                  </a:lnTo>
                  <a:lnTo>
                    <a:pt x="754991" y="107323"/>
                  </a:lnTo>
                  <a:lnTo>
                    <a:pt x="715639" y="87674"/>
                  </a:lnTo>
                  <a:lnTo>
                    <a:pt x="674482" y="71863"/>
                  </a:lnTo>
                  <a:lnTo>
                    <a:pt x="631831" y="59993"/>
                  </a:lnTo>
                  <a:lnTo>
                    <a:pt x="587996" y="52166"/>
                  </a:lnTo>
                  <a:lnTo>
                    <a:pt x="543289" y="48485"/>
                  </a:lnTo>
                  <a:lnTo>
                    <a:pt x="498021" y="49053"/>
                  </a:lnTo>
                  <a:lnTo>
                    <a:pt x="452502" y="53973"/>
                  </a:lnTo>
                  <a:lnTo>
                    <a:pt x="407043" y="63347"/>
                  </a:lnTo>
                  <a:lnTo>
                    <a:pt x="361955" y="77278"/>
                  </a:lnTo>
                  <a:lnTo>
                    <a:pt x="317550" y="95869"/>
                  </a:lnTo>
                </a:path>
              </a:pathLst>
            </a:custGeom>
            <a:ln w="12700">
              <a:solidFill>
                <a:srgbClr val="180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36005" y="5196427"/>
              <a:ext cx="1048385" cy="7375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36005" y="5196427"/>
              <a:ext cx="1048385" cy="737870"/>
            </a:xfrm>
            <a:custGeom>
              <a:avLst/>
              <a:gdLst/>
              <a:ahLst/>
              <a:cxnLst/>
              <a:rect l="l" t="t" r="r" b="b"/>
              <a:pathLst>
                <a:path w="1048384" h="737870">
                  <a:moveTo>
                    <a:pt x="695325" y="78517"/>
                  </a:moveTo>
                  <a:lnTo>
                    <a:pt x="733196" y="109401"/>
                  </a:lnTo>
                  <a:lnTo>
                    <a:pt x="767147" y="144373"/>
                  </a:lnTo>
                  <a:lnTo>
                    <a:pt x="796985" y="183069"/>
                  </a:lnTo>
                  <a:lnTo>
                    <a:pt x="822515" y="225124"/>
                  </a:lnTo>
                  <a:lnTo>
                    <a:pt x="843545" y="270175"/>
                  </a:lnTo>
                  <a:lnTo>
                    <a:pt x="859881" y="317856"/>
                  </a:lnTo>
                  <a:lnTo>
                    <a:pt x="871329" y="367803"/>
                  </a:lnTo>
                  <a:lnTo>
                    <a:pt x="877697" y="419652"/>
                  </a:lnTo>
                  <a:lnTo>
                    <a:pt x="820801" y="390683"/>
                  </a:lnTo>
                  <a:lnTo>
                    <a:pt x="874776" y="737520"/>
                  </a:lnTo>
                  <a:lnTo>
                    <a:pt x="1048385" y="506558"/>
                  </a:lnTo>
                  <a:lnTo>
                    <a:pt x="991489" y="477589"/>
                  </a:lnTo>
                  <a:lnTo>
                    <a:pt x="985662" y="428941"/>
                  </a:lnTo>
                  <a:lnTo>
                    <a:pt x="975389" y="382037"/>
                  </a:lnTo>
                  <a:lnTo>
                    <a:pt x="960847" y="337156"/>
                  </a:lnTo>
                  <a:lnTo>
                    <a:pt x="942215" y="294576"/>
                  </a:lnTo>
                  <a:lnTo>
                    <a:pt x="919670" y="254576"/>
                  </a:lnTo>
                  <a:lnTo>
                    <a:pt x="893392" y="217434"/>
                  </a:lnTo>
                  <a:lnTo>
                    <a:pt x="863558" y="183430"/>
                  </a:lnTo>
                  <a:lnTo>
                    <a:pt x="830347" y="152842"/>
                  </a:lnTo>
                  <a:lnTo>
                    <a:pt x="793937" y="125948"/>
                  </a:lnTo>
                  <a:lnTo>
                    <a:pt x="754507" y="103028"/>
                  </a:lnTo>
                  <a:lnTo>
                    <a:pt x="640715" y="45116"/>
                  </a:lnTo>
                  <a:lnTo>
                    <a:pt x="600257" y="27136"/>
                  </a:lnTo>
                  <a:lnTo>
                    <a:pt x="558805" y="13739"/>
                  </a:lnTo>
                  <a:lnTo>
                    <a:pt x="516626" y="4819"/>
                  </a:lnTo>
                  <a:lnTo>
                    <a:pt x="473989" y="274"/>
                  </a:lnTo>
                  <a:lnTo>
                    <a:pt x="431162" y="0"/>
                  </a:lnTo>
                  <a:lnTo>
                    <a:pt x="388412" y="3893"/>
                  </a:lnTo>
                  <a:lnTo>
                    <a:pt x="346008" y="11850"/>
                  </a:lnTo>
                  <a:lnTo>
                    <a:pt x="304219" y="23767"/>
                  </a:lnTo>
                  <a:lnTo>
                    <a:pt x="263312" y="39540"/>
                  </a:lnTo>
                  <a:lnTo>
                    <a:pt x="223555" y="59067"/>
                  </a:lnTo>
                  <a:lnTo>
                    <a:pt x="185217" y="82242"/>
                  </a:lnTo>
                  <a:lnTo>
                    <a:pt x="148566" y="108964"/>
                  </a:lnTo>
                  <a:lnTo>
                    <a:pt x="113870" y="139128"/>
                  </a:lnTo>
                  <a:lnTo>
                    <a:pt x="81397" y="172630"/>
                  </a:lnTo>
                  <a:lnTo>
                    <a:pt x="51416" y="209367"/>
                  </a:lnTo>
                  <a:lnTo>
                    <a:pt x="24194" y="249235"/>
                  </a:lnTo>
                  <a:lnTo>
                    <a:pt x="0" y="292131"/>
                  </a:lnTo>
                  <a:lnTo>
                    <a:pt x="113792" y="350043"/>
                  </a:lnTo>
                  <a:lnTo>
                    <a:pt x="137987" y="307168"/>
                  </a:lnTo>
                  <a:lnTo>
                    <a:pt x="165212" y="267318"/>
                  </a:lnTo>
                  <a:lnTo>
                    <a:pt x="195199" y="230597"/>
                  </a:lnTo>
                  <a:lnTo>
                    <a:pt x="227678" y="197108"/>
                  </a:lnTo>
                  <a:lnTo>
                    <a:pt x="262381" y="166955"/>
                  </a:lnTo>
                  <a:lnTo>
                    <a:pt x="299040" y="140241"/>
                  </a:lnTo>
                  <a:lnTo>
                    <a:pt x="337385" y="117071"/>
                  </a:lnTo>
                  <a:lnTo>
                    <a:pt x="377148" y="97547"/>
                  </a:lnTo>
                  <a:lnTo>
                    <a:pt x="418061" y="81774"/>
                  </a:lnTo>
                  <a:lnTo>
                    <a:pt x="459854" y="69854"/>
                  </a:lnTo>
                  <a:lnTo>
                    <a:pt x="502260" y="61892"/>
                  </a:lnTo>
                  <a:lnTo>
                    <a:pt x="545009" y="57991"/>
                  </a:lnTo>
                  <a:lnTo>
                    <a:pt x="587833" y="58254"/>
                  </a:lnTo>
                  <a:lnTo>
                    <a:pt x="630464" y="62786"/>
                  </a:lnTo>
                  <a:lnTo>
                    <a:pt x="672632" y="71690"/>
                  </a:lnTo>
                  <a:lnTo>
                    <a:pt x="714069" y="85069"/>
                  </a:lnTo>
                  <a:lnTo>
                    <a:pt x="754507" y="103028"/>
                  </a:lnTo>
                </a:path>
              </a:pathLst>
            </a:custGeom>
            <a:ln w="12700">
              <a:solidFill>
                <a:srgbClr val="180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006246" y="6521907"/>
            <a:ext cx="20605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Source: Sutz</a:t>
            </a:r>
            <a:r>
              <a:rPr sz="1800" spc="-1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(2020)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95050" y="6379565"/>
            <a:ext cx="9715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1E1E1E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0331" y="6204203"/>
            <a:ext cx="10891520" cy="0"/>
          </a:xfrm>
          <a:custGeom>
            <a:avLst/>
            <a:gdLst/>
            <a:ahLst/>
            <a:cxnLst/>
            <a:rect l="l" t="t" r="r" b="b"/>
            <a:pathLst>
              <a:path w="10891520">
                <a:moveTo>
                  <a:pt x="0" y="0"/>
                </a:moveTo>
                <a:lnTo>
                  <a:pt x="10891393" y="0"/>
                </a:lnTo>
              </a:path>
            </a:pathLst>
          </a:custGeom>
          <a:ln w="27432">
            <a:solidFill>
              <a:srgbClr val="250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98593" y="6196611"/>
            <a:ext cx="499844" cy="490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45"/>
              </a:spcBef>
            </a:pPr>
            <a:r>
              <a:rPr spc="-25" dirty="0">
                <a:solidFill>
                  <a:srgbClr val="C00000"/>
                </a:solidFill>
              </a:rPr>
              <a:t>Research </a:t>
            </a:r>
            <a:r>
              <a:rPr spc="-35" dirty="0">
                <a:solidFill>
                  <a:srgbClr val="C00000"/>
                </a:solidFill>
              </a:rPr>
              <a:t>systems </a:t>
            </a:r>
            <a:r>
              <a:rPr spc="-5" dirty="0">
                <a:solidFill>
                  <a:srgbClr val="C00000"/>
                </a:solidFill>
              </a:rPr>
              <a:t>in </a:t>
            </a:r>
            <a:r>
              <a:rPr spc="-25" dirty="0">
                <a:solidFill>
                  <a:srgbClr val="C00000"/>
                </a:solidFill>
              </a:rPr>
              <a:t>developing countries </a:t>
            </a:r>
            <a:r>
              <a:rPr spc="-20" dirty="0">
                <a:solidFill>
                  <a:srgbClr val="C00000"/>
                </a:solidFill>
              </a:rPr>
              <a:t>tend </a:t>
            </a:r>
            <a:r>
              <a:rPr spc="-10" dirty="0">
                <a:solidFill>
                  <a:srgbClr val="C00000"/>
                </a:solidFill>
              </a:rPr>
              <a:t>to </a:t>
            </a:r>
            <a:r>
              <a:rPr spc="-15" dirty="0">
                <a:solidFill>
                  <a:srgbClr val="C00000"/>
                </a:solidFill>
              </a:rPr>
              <a:t>be</a:t>
            </a:r>
            <a:r>
              <a:rPr spc="-455" dirty="0">
                <a:solidFill>
                  <a:srgbClr val="C00000"/>
                </a:solidFill>
              </a:rPr>
              <a:t> </a:t>
            </a:r>
            <a:r>
              <a:rPr spc="-20" dirty="0">
                <a:solidFill>
                  <a:srgbClr val="C00000"/>
                </a:solidFill>
              </a:rPr>
              <a:t>come  </a:t>
            </a:r>
            <a:r>
              <a:rPr spc="-25" dirty="0">
                <a:solidFill>
                  <a:srgbClr val="C00000"/>
                </a:solidFill>
              </a:rPr>
              <a:t>connected </a:t>
            </a:r>
            <a:r>
              <a:rPr spc="-10" dirty="0">
                <a:solidFill>
                  <a:srgbClr val="C00000"/>
                </a:solidFill>
              </a:rPr>
              <a:t>to </a:t>
            </a:r>
            <a:r>
              <a:rPr spc="-25" dirty="0">
                <a:solidFill>
                  <a:srgbClr val="C00000"/>
                </a:solidFill>
              </a:rPr>
              <a:t>international </a:t>
            </a:r>
            <a:r>
              <a:rPr spc="-20" dirty="0">
                <a:solidFill>
                  <a:srgbClr val="C00000"/>
                </a:solidFill>
              </a:rPr>
              <a:t>research </a:t>
            </a:r>
            <a:r>
              <a:rPr spc="-35" dirty="0">
                <a:solidFill>
                  <a:srgbClr val="C00000"/>
                </a:solidFill>
              </a:rPr>
              <a:t>systems </a:t>
            </a:r>
            <a:r>
              <a:rPr spc="-20" dirty="0">
                <a:solidFill>
                  <a:srgbClr val="C00000"/>
                </a:solidFill>
              </a:rPr>
              <a:t>than </a:t>
            </a:r>
            <a:r>
              <a:rPr spc="-10" dirty="0">
                <a:solidFill>
                  <a:srgbClr val="C00000"/>
                </a:solidFill>
              </a:rPr>
              <a:t>to </a:t>
            </a:r>
            <a:r>
              <a:rPr spc="-20" dirty="0">
                <a:solidFill>
                  <a:srgbClr val="C00000"/>
                </a:solidFill>
              </a:rPr>
              <a:t>their  </a:t>
            </a:r>
            <a:r>
              <a:rPr spc="-25" dirty="0">
                <a:solidFill>
                  <a:srgbClr val="C00000"/>
                </a:solidFill>
              </a:rPr>
              <a:t>domestic</a:t>
            </a:r>
            <a:r>
              <a:rPr spc="-114" dirty="0">
                <a:solidFill>
                  <a:srgbClr val="C00000"/>
                </a:solidFill>
              </a:rPr>
              <a:t> </a:t>
            </a:r>
            <a:r>
              <a:rPr spc="-20" dirty="0">
                <a:solidFill>
                  <a:srgbClr val="C00000"/>
                </a:solidFill>
              </a:rPr>
              <a:t>realities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0791" y="1569531"/>
            <a:ext cx="5172075" cy="310896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000" b="1" spc="-10" dirty="0">
                <a:solidFill>
                  <a:srgbClr val="3B3B3B"/>
                </a:solidFill>
                <a:latin typeface="Arial"/>
                <a:cs typeface="Arial"/>
              </a:rPr>
              <a:t>Research systems </a:t>
            </a:r>
            <a:r>
              <a:rPr sz="2000" b="1" spc="-5" dirty="0">
                <a:solidFill>
                  <a:srgbClr val="3B3B3B"/>
                </a:solidFill>
                <a:latin typeface="Arial"/>
                <a:cs typeface="Arial"/>
              </a:rPr>
              <a:t>in developing</a:t>
            </a:r>
            <a:r>
              <a:rPr sz="2000" b="1" spc="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B3B3B"/>
                </a:solidFill>
                <a:latin typeface="Arial"/>
                <a:cs typeface="Arial"/>
              </a:rPr>
              <a:t>countries</a:t>
            </a:r>
            <a:endParaRPr sz="2000">
              <a:latin typeface="Arial"/>
              <a:cs typeface="Arial"/>
            </a:endParaRPr>
          </a:p>
          <a:p>
            <a:pPr marL="177165" indent="-165100">
              <a:lnSpc>
                <a:spcPct val="100000"/>
              </a:lnSpc>
              <a:spcBef>
                <a:spcPts val="795"/>
              </a:spcBef>
              <a:buFont typeface="Wingdings"/>
              <a:buChar char=""/>
              <a:tabLst>
                <a:tab pos="177800" algn="l"/>
              </a:tabLst>
            </a:pPr>
            <a:r>
              <a:rPr sz="2000" spc="-20" dirty="0">
                <a:solidFill>
                  <a:srgbClr val="3B3B3B"/>
                </a:solidFill>
                <a:latin typeface="Arial"/>
                <a:cs typeface="Arial"/>
              </a:rPr>
              <a:t>Relying 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on internationally</a:t>
            </a:r>
            <a:r>
              <a:rPr sz="2000" spc="2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“validated”</a:t>
            </a:r>
            <a:endParaRPr sz="2000">
              <a:latin typeface="Arial"/>
              <a:cs typeface="Arial"/>
            </a:endParaRPr>
          </a:p>
          <a:p>
            <a:pPr marL="177165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research problems 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research</a:t>
            </a:r>
            <a:r>
              <a:rPr sz="2000" spc="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programs</a:t>
            </a:r>
            <a:endParaRPr sz="2000">
              <a:latin typeface="Arial"/>
              <a:cs typeface="Arial"/>
            </a:endParaRPr>
          </a:p>
          <a:p>
            <a:pPr marL="177165" marR="6985" indent="-165100">
              <a:lnSpc>
                <a:spcPct val="120000"/>
              </a:lnSpc>
              <a:spcBef>
                <a:spcPts val="290"/>
              </a:spcBef>
              <a:buFont typeface="Wingdings"/>
              <a:buChar char=""/>
              <a:tabLst>
                <a:tab pos="177800" algn="l"/>
                <a:tab pos="4192904" algn="l"/>
              </a:tabLst>
            </a:pP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Externally driven evaluation 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criteria 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(what  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means 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being 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good</a:t>
            </a:r>
            <a:r>
              <a:rPr sz="2000" spc="9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researcher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or	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having 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a  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good</a:t>
            </a:r>
            <a:r>
              <a:rPr sz="2000" spc="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proposal)</a:t>
            </a:r>
            <a:endParaRPr sz="2000">
              <a:latin typeface="Arial"/>
              <a:cs typeface="Arial"/>
            </a:endParaRPr>
          </a:p>
          <a:p>
            <a:pPr marL="177165" indent="-165100">
              <a:lnSpc>
                <a:spcPct val="100000"/>
              </a:lnSpc>
              <a:spcBef>
                <a:spcPts val="795"/>
              </a:spcBef>
              <a:buFont typeface="Wingdings"/>
              <a:buChar char=""/>
              <a:tabLst>
                <a:tab pos="177800" algn="l"/>
              </a:tabLst>
            </a:pP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Internationally driven</a:t>
            </a:r>
            <a:r>
              <a:rPr sz="2000" spc="1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research</a:t>
            </a:r>
            <a:endParaRPr sz="2000">
              <a:latin typeface="Arial"/>
              <a:cs typeface="Arial"/>
            </a:endParaRPr>
          </a:p>
          <a:p>
            <a:pPr marL="177165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solidFill>
                  <a:srgbClr val="3B3B3B"/>
                </a:solidFill>
                <a:latin typeface="Arial"/>
                <a:cs typeface="Arial"/>
              </a:rPr>
              <a:t>methodologies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10037" y="1807464"/>
            <a:ext cx="7399655" cy="4573905"/>
            <a:chOff x="4110037" y="1807464"/>
            <a:chExt cx="7399655" cy="4573905"/>
          </a:xfrm>
        </p:grpSpPr>
        <p:sp>
          <p:nvSpPr>
            <p:cNvPr id="8" name="object 8"/>
            <p:cNvSpPr/>
            <p:nvPr/>
          </p:nvSpPr>
          <p:spPr>
            <a:xfrm>
              <a:off x="8494776" y="4544568"/>
              <a:ext cx="216535" cy="347980"/>
            </a:xfrm>
            <a:custGeom>
              <a:avLst/>
              <a:gdLst/>
              <a:ahLst/>
              <a:cxnLst/>
              <a:rect l="l" t="t" r="r" b="b"/>
              <a:pathLst>
                <a:path w="216534" h="347979">
                  <a:moveTo>
                    <a:pt x="108203" y="0"/>
                  </a:moveTo>
                  <a:lnTo>
                    <a:pt x="44275" y="33503"/>
                  </a:lnTo>
                  <a:lnTo>
                    <a:pt x="20860" y="71103"/>
                  </a:lnTo>
                  <a:lnTo>
                    <a:pt x="5510" y="118798"/>
                  </a:lnTo>
                  <a:lnTo>
                    <a:pt x="0" y="173735"/>
                  </a:lnTo>
                  <a:lnTo>
                    <a:pt x="5510" y="228673"/>
                  </a:lnTo>
                  <a:lnTo>
                    <a:pt x="20860" y="276368"/>
                  </a:lnTo>
                  <a:lnTo>
                    <a:pt x="44275" y="313968"/>
                  </a:lnTo>
                  <a:lnTo>
                    <a:pt x="73981" y="338620"/>
                  </a:lnTo>
                  <a:lnTo>
                    <a:pt x="108203" y="347471"/>
                  </a:lnTo>
                  <a:lnTo>
                    <a:pt x="142426" y="338620"/>
                  </a:lnTo>
                  <a:lnTo>
                    <a:pt x="172132" y="313968"/>
                  </a:lnTo>
                  <a:lnTo>
                    <a:pt x="195547" y="276368"/>
                  </a:lnTo>
                  <a:lnTo>
                    <a:pt x="210897" y="228673"/>
                  </a:lnTo>
                  <a:lnTo>
                    <a:pt x="216407" y="173735"/>
                  </a:lnTo>
                  <a:lnTo>
                    <a:pt x="210897" y="118798"/>
                  </a:lnTo>
                  <a:lnTo>
                    <a:pt x="195547" y="71103"/>
                  </a:lnTo>
                  <a:lnTo>
                    <a:pt x="172132" y="33503"/>
                  </a:lnTo>
                  <a:lnTo>
                    <a:pt x="142426" y="8851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94776" y="4544568"/>
              <a:ext cx="216535" cy="347980"/>
            </a:xfrm>
            <a:custGeom>
              <a:avLst/>
              <a:gdLst/>
              <a:ahLst/>
              <a:cxnLst/>
              <a:rect l="l" t="t" r="r" b="b"/>
              <a:pathLst>
                <a:path w="216534" h="347979">
                  <a:moveTo>
                    <a:pt x="0" y="173735"/>
                  </a:moveTo>
                  <a:lnTo>
                    <a:pt x="5510" y="118798"/>
                  </a:lnTo>
                  <a:lnTo>
                    <a:pt x="20860" y="71103"/>
                  </a:lnTo>
                  <a:lnTo>
                    <a:pt x="44275" y="33503"/>
                  </a:lnTo>
                  <a:lnTo>
                    <a:pt x="73981" y="8851"/>
                  </a:lnTo>
                  <a:lnTo>
                    <a:pt x="108203" y="0"/>
                  </a:lnTo>
                  <a:lnTo>
                    <a:pt x="142426" y="8851"/>
                  </a:lnTo>
                  <a:lnTo>
                    <a:pt x="172132" y="33503"/>
                  </a:lnTo>
                  <a:lnTo>
                    <a:pt x="195547" y="71103"/>
                  </a:lnTo>
                  <a:lnTo>
                    <a:pt x="210897" y="118798"/>
                  </a:lnTo>
                  <a:lnTo>
                    <a:pt x="216407" y="173735"/>
                  </a:lnTo>
                  <a:lnTo>
                    <a:pt x="210897" y="228673"/>
                  </a:lnTo>
                  <a:lnTo>
                    <a:pt x="195547" y="276368"/>
                  </a:lnTo>
                  <a:lnTo>
                    <a:pt x="172132" y="313968"/>
                  </a:lnTo>
                  <a:lnTo>
                    <a:pt x="142426" y="338620"/>
                  </a:lnTo>
                  <a:lnTo>
                    <a:pt x="108203" y="347471"/>
                  </a:lnTo>
                  <a:lnTo>
                    <a:pt x="73981" y="338620"/>
                  </a:lnTo>
                  <a:lnTo>
                    <a:pt x="44275" y="313968"/>
                  </a:lnTo>
                  <a:lnTo>
                    <a:pt x="20860" y="276368"/>
                  </a:lnTo>
                  <a:lnTo>
                    <a:pt x="5510" y="228673"/>
                  </a:lnTo>
                  <a:lnTo>
                    <a:pt x="0" y="173735"/>
                  </a:lnTo>
                  <a:close/>
                </a:path>
              </a:pathLst>
            </a:custGeom>
            <a:ln w="12192">
              <a:solidFill>
                <a:srgbClr val="180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09388" y="1827276"/>
              <a:ext cx="6184900" cy="4097020"/>
            </a:xfrm>
            <a:custGeom>
              <a:avLst/>
              <a:gdLst/>
              <a:ahLst/>
              <a:cxnLst/>
              <a:rect l="l" t="t" r="r" b="b"/>
              <a:pathLst>
                <a:path w="6184900" h="4097020">
                  <a:moveTo>
                    <a:pt x="0" y="4096512"/>
                  </a:moveTo>
                  <a:lnTo>
                    <a:pt x="3051556" y="0"/>
                  </a:lnTo>
                  <a:lnTo>
                    <a:pt x="6184392" y="4096512"/>
                  </a:lnTo>
                  <a:lnTo>
                    <a:pt x="0" y="4096512"/>
                  </a:lnTo>
                  <a:close/>
                </a:path>
              </a:pathLst>
            </a:custGeom>
            <a:ln w="39623">
              <a:solidFill>
                <a:srgbClr val="3B3B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09160" y="5559552"/>
              <a:ext cx="594360" cy="515620"/>
            </a:xfrm>
            <a:custGeom>
              <a:avLst/>
              <a:gdLst/>
              <a:ahLst/>
              <a:cxnLst/>
              <a:rect l="l" t="t" r="r" b="b"/>
              <a:pathLst>
                <a:path w="594360" h="515620">
                  <a:moveTo>
                    <a:pt x="297179" y="0"/>
                  </a:moveTo>
                  <a:lnTo>
                    <a:pt x="243773" y="4149"/>
                  </a:lnTo>
                  <a:lnTo>
                    <a:pt x="193502" y="16113"/>
                  </a:lnTo>
                  <a:lnTo>
                    <a:pt x="147207" y="35164"/>
                  </a:lnTo>
                  <a:lnTo>
                    <a:pt x="105728" y="60575"/>
                  </a:lnTo>
                  <a:lnTo>
                    <a:pt x="69907" y="91617"/>
                  </a:lnTo>
                  <a:lnTo>
                    <a:pt x="40583" y="127564"/>
                  </a:lnTo>
                  <a:lnTo>
                    <a:pt x="18597" y="167688"/>
                  </a:lnTo>
                  <a:lnTo>
                    <a:pt x="4789" y="211261"/>
                  </a:lnTo>
                  <a:lnTo>
                    <a:pt x="0" y="257556"/>
                  </a:lnTo>
                  <a:lnTo>
                    <a:pt x="4789" y="303850"/>
                  </a:lnTo>
                  <a:lnTo>
                    <a:pt x="18597" y="347423"/>
                  </a:lnTo>
                  <a:lnTo>
                    <a:pt x="40583" y="387547"/>
                  </a:lnTo>
                  <a:lnTo>
                    <a:pt x="69907" y="423494"/>
                  </a:lnTo>
                  <a:lnTo>
                    <a:pt x="105728" y="454536"/>
                  </a:lnTo>
                  <a:lnTo>
                    <a:pt x="147207" y="479947"/>
                  </a:lnTo>
                  <a:lnTo>
                    <a:pt x="193502" y="498998"/>
                  </a:lnTo>
                  <a:lnTo>
                    <a:pt x="243773" y="510962"/>
                  </a:lnTo>
                  <a:lnTo>
                    <a:pt x="297179" y="515112"/>
                  </a:lnTo>
                  <a:lnTo>
                    <a:pt x="350586" y="510962"/>
                  </a:lnTo>
                  <a:lnTo>
                    <a:pt x="400857" y="498998"/>
                  </a:lnTo>
                  <a:lnTo>
                    <a:pt x="447152" y="479947"/>
                  </a:lnTo>
                  <a:lnTo>
                    <a:pt x="488631" y="454536"/>
                  </a:lnTo>
                  <a:lnTo>
                    <a:pt x="524452" y="423494"/>
                  </a:lnTo>
                  <a:lnTo>
                    <a:pt x="553776" y="387547"/>
                  </a:lnTo>
                  <a:lnTo>
                    <a:pt x="575762" y="347423"/>
                  </a:lnTo>
                  <a:lnTo>
                    <a:pt x="589570" y="303850"/>
                  </a:lnTo>
                  <a:lnTo>
                    <a:pt x="594360" y="257556"/>
                  </a:lnTo>
                  <a:lnTo>
                    <a:pt x="589570" y="211261"/>
                  </a:lnTo>
                  <a:lnTo>
                    <a:pt x="575762" y="167688"/>
                  </a:lnTo>
                  <a:lnTo>
                    <a:pt x="553776" y="127564"/>
                  </a:lnTo>
                  <a:lnTo>
                    <a:pt x="524452" y="91617"/>
                  </a:lnTo>
                  <a:lnTo>
                    <a:pt x="488631" y="60575"/>
                  </a:lnTo>
                  <a:lnTo>
                    <a:pt x="447152" y="35164"/>
                  </a:lnTo>
                  <a:lnTo>
                    <a:pt x="400857" y="16113"/>
                  </a:lnTo>
                  <a:lnTo>
                    <a:pt x="350586" y="4149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9160" y="5559552"/>
              <a:ext cx="594360" cy="515620"/>
            </a:xfrm>
            <a:custGeom>
              <a:avLst/>
              <a:gdLst/>
              <a:ahLst/>
              <a:cxnLst/>
              <a:rect l="l" t="t" r="r" b="b"/>
              <a:pathLst>
                <a:path w="594360" h="515620">
                  <a:moveTo>
                    <a:pt x="0" y="257556"/>
                  </a:moveTo>
                  <a:lnTo>
                    <a:pt x="4789" y="211261"/>
                  </a:lnTo>
                  <a:lnTo>
                    <a:pt x="18597" y="167688"/>
                  </a:lnTo>
                  <a:lnTo>
                    <a:pt x="40583" y="127564"/>
                  </a:lnTo>
                  <a:lnTo>
                    <a:pt x="69907" y="91617"/>
                  </a:lnTo>
                  <a:lnTo>
                    <a:pt x="105728" y="60575"/>
                  </a:lnTo>
                  <a:lnTo>
                    <a:pt x="147207" y="35164"/>
                  </a:lnTo>
                  <a:lnTo>
                    <a:pt x="193502" y="16113"/>
                  </a:lnTo>
                  <a:lnTo>
                    <a:pt x="243773" y="4149"/>
                  </a:lnTo>
                  <a:lnTo>
                    <a:pt x="297179" y="0"/>
                  </a:lnTo>
                  <a:lnTo>
                    <a:pt x="350586" y="4149"/>
                  </a:lnTo>
                  <a:lnTo>
                    <a:pt x="400857" y="16113"/>
                  </a:lnTo>
                  <a:lnTo>
                    <a:pt x="447152" y="35164"/>
                  </a:lnTo>
                  <a:lnTo>
                    <a:pt x="488631" y="60575"/>
                  </a:lnTo>
                  <a:lnTo>
                    <a:pt x="524452" y="91617"/>
                  </a:lnTo>
                  <a:lnTo>
                    <a:pt x="553776" y="127564"/>
                  </a:lnTo>
                  <a:lnTo>
                    <a:pt x="575762" y="167688"/>
                  </a:lnTo>
                  <a:lnTo>
                    <a:pt x="589570" y="211261"/>
                  </a:lnTo>
                  <a:lnTo>
                    <a:pt x="594360" y="257556"/>
                  </a:lnTo>
                  <a:lnTo>
                    <a:pt x="589570" y="303850"/>
                  </a:lnTo>
                  <a:lnTo>
                    <a:pt x="575762" y="347423"/>
                  </a:lnTo>
                  <a:lnTo>
                    <a:pt x="553776" y="387547"/>
                  </a:lnTo>
                  <a:lnTo>
                    <a:pt x="524452" y="423494"/>
                  </a:lnTo>
                  <a:lnTo>
                    <a:pt x="488631" y="454536"/>
                  </a:lnTo>
                  <a:lnTo>
                    <a:pt x="447152" y="479947"/>
                  </a:lnTo>
                  <a:lnTo>
                    <a:pt x="400857" y="498998"/>
                  </a:lnTo>
                  <a:lnTo>
                    <a:pt x="350586" y="510962"/>
                  </a:lnTo>
                  <a:lnTo>
                    <a:pt x="297179" y="515112"/>
                  </a:lnTo>
                  <a:lnTo>
                    <a:pt x="243773" y="510962"/>
                  </a:lnTo>
                  <a:lnTo>
                    <a:pt x="193502" y="498998"/>
                  </a:lnTo>
                  <a:lnTo>
                    <a:pt x="147207" y="479947"/>
                  </a:lnTo>
                  <a:lnTo>
                    <a:pt x="105728" y="454536"/>
                  </a:lnTo>
                  <a:lnTo>
                    <a:pt x="69907" y="423494"/>
                  </a:lnTo>
                  <a:lnTo>
                    <a:pt x="40583" y="387547"/>
                  </a:lnTo>
                  <a:lnTo>
                    <a:pt x="18597" y="347423"/>
                  </a:lnTo>
                  <a:lnTo>
                    <a:pt x="4789" y="303850"/>
                  </a:lnTo>
                  <a:lnTo>
                    <a:pt x="0" y="257556"/>
                  </a:lnTo>
                  <a:close/>
                </a:path>
              </a:pathLst>
            </a:custGeom>
            <a:ln w="12192">
              <a:solidFill>
                <a:srgbClr val="180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41787" y="3880133"/>
              <a:ext cx="5386070" cy="2468880"/>
            </a:xfrm>
            <a:custGeom>
              <a:avLst/>
              <a:gdLst/>
              <a:ahLst/>
              <a:cxnLst/>
              <a:rect l="l" t="t" r="r" b="b"/>
              <a:pathLst>
                <a:path w="5386070" h="2468879">
                  <a:moveTo>
                    <a:pt x="15049" y="2151210"/>
                  </a:moveTo>
                  <a:lnTo>
                    <a:pt x="8791" y="2130237"/>
                  </a:lnTo>
                  <a:lnTo>
                    <a:pt x="4209" y="2108830"/>
                  </a:lnTo>
                  <a:lnTo>
                    <a:pt x="1284" y="2087001"/>
                  </a:lnTo>
                  <a:lnTo>
                    <a:pt x="0" y="2064764"/>
                  </a:lnTo>
                  <a:lnTo>
                    <a:pt x="338" y="2042130"/>
                  </a:lnTo>
                  <a:lnTo>
                    <a:pt x="5818" y="1995724"/>
                  </a:lnTo>
                  <a:lnTo>
                    <a:pt x="17585" y="1947882"/>
                  </a:lnTo>
                  <a:lnTo>
                    <a:pt x="35503" y="1898704"/>
                  </a:lnTo>
                  <a:lnTo>
                    <a:pt x="59434" y="1848291"/>
                  </a:lnTo>
                  <a:lnTo>
                    <a:pt x="89241" y="1796742"/>
                  </a:lnTo>
                  <a:lnTo>
                    <a:pt x="124788" y="1744157"/>
                  </a:lnTo>
                  <a:lnTo>
                    <a:pt x="165937" y="1690635"/>
                  </a:lnTo>
                  <a:lnTo>
                    <a:pt x="212550" y="1636277"/>
                  </a:lnTo>
                  <a:lnTo>
                    <a:pt x="264491" y="1581183"/>
                  </a:lnTo>
                  <a:lnTo>
                    <a:pt x="292417" y="1553391"/>
                  </a:lnTo>
                  <a:lnTo>
                    <a:pt x="321623" y="1525453"/>
                  </a:lnTo>
                  <a:lnTo>
                    <a:pt x="352092" y="1497380"/>
                  </a:lnTo>
                  <a:lnTo>
                    <a:pt x="383808" y="1469185"/>
                  </a:lnTo>
                  <a:lnTo>
                    <a:pt x="416753" y="1440882"/>
                  </a:lnTo>
                  <a:lnTo>
                    <a:pt x="450909" y="1412481"/>
                  </a:lnTo>
                  <a:lnTo>
                    <a:pt x="486261" y="1383997"/>
                  </a:lnTo>
                  <a:lnTo>
                    <a:pt x="522790" y="1355440"/>
                  </a:lnTo>
                  <a:lnTo>
                    <a:pt x="560479" y="1326825"/>
                  </a:lnTo>
                  <a:lnTo>
                    <a:pt x="599312" y="1298162"/>
                  </a:lnTo>
                  <a:lnTo>
                    <a:pt x="639271" y="1269466"/>
                  </a:lnTo>
                  <a:lnTo>
                    <a:pt x="680339" y="1240747"/>
                  </a:lnTo>
                  <a:lnTo>
                    <a:pt x="722500" y="1212019"/>
                  </a:lnTo>
                  <a:lnTo>
                    <a:pt x="765734" y="1183295"/>
                  </a:lnTo>
                  <a:lnTo>
                    <a:pt x="810027" y="1154585"/>
                  </a:lnTo>
                  <a:lnTo>
                    <a:pt x="855360" y="1125905"/>
                  </a:lnTo>
                  <a:lnTo>
                    <a:pt x="901716" y="1097264"/>
                  </a:lnTo>
                  <a:lnTo>
                    <a:pt x="949079" y="1068677"/>
                  </a:lnTo>
                  <a:lnTo>
                    <a:pt x="997430" y="1040155"/>
                  </a:lnTo>
                  <a:lnTo>
                    <a:pt x="1046754" y="1011712"/>
                  </a:lnTo>
                  <a:lnTo>
                    <a:pt x="1097032" y="983359"/>
                  </a:lnTo>
                  <a:lnTo>
                    <a:pt x="1148248" y="955109"/>
                  </a:lnTo>
                  <a:lnTo>
                    <a:pt x="1200385" y="926974"/>
                  </a:lnTo>
                  <a:lnTo>
                    <a:pt x="1253424" y="898968"/>
                  </a:lnTo>
                  <a:lnTo>
                    <a:pt x="1307350" y="871102"/>
                  </a:lnTo>
                  <a:lnTo>
                    <a:pt x="1362145" y="843389"/>
                  </a:lnTo>
                  <a:lnTo>
                    <a:pt x="1417792" y="815841"/>
                  </a:lnTo>
                  <a:lnTo>
                    <a:pt x="1474274" y="788471"/>
                  </a:lnTo>
                  <a:lnTo>
                    <a:pt x="1531573" y="761292"/>
                  </a:lnTo>
                  <a:lnTo>
                    <a:pt x="1589673" y="734316"/>
                  </a:lnTo>
                  <a:lnTo>
                    <a:pt x="1648556" y="707555"/>
                  </a:lnTo>
                  <a:lnTo>
                    <a:pt x="1708206" y="681021"/>
                  </a:lnTo>
                  <a:lnTo>
                    <a:pt x="1768604" y="654729"/>
                  </a:lnTo>
                  <a:lnTo>
                    <a:pt x="1829734" y="628689"/>
                  </a:lnTo>
                  <a:lnTo>
                    <a:pt x="1891579" y="602914"/>
                  </a:lnTo>
                  <a:lnTo>
                    <a:pt x="1954122" y="577417"/>
                  </a:lnTo>
                  <a:lnTo>
                    <a:pt x="2017345" y="552211"/>
                  </a:lnTo>
                  <a:lnTo>
                    <a:pt x="2081232" y="527307"/>
                  </a:lnTo>
                  <a:lnTo>
                    <a:pt x="2145765" y="502719"/>
                  </a:lnTo>
                  <a:lnTo>
                    <a:pt x="2210926" y="478458"/>
                  </a:lnTo>
                  <a:lnTo>
                    <a:pt x="2276700" y="454537"/>
                  </a:lnTo>
                  <a:lnTo>
                    <a:pt x="2343069" y="430970"/>
                  </a:lnTo>
                  <a:lnTo>
                    <a:pt x="2410015" y="407767"/>
                  </a:lnTo>
                  <a:lnTo>
                    <a:pt x="2477129" y="385072"/>
                  </a:lnTo>
                  <a:lnTo>
                    <a:pt x="2544011" y="363020"/>
                  </a:lnTo>
                  <a:lnTo>
                    <a:pt x="2610639" y="341611"/>
                  </a:lnTo>
                  <a:lnTo>
                    <a:pt x="2676993" y="320846"/>
                  </a:lnTo>
                  <a:lnTo>
                    <a:pt x="2743051" y="300726"/>
                  </a:lnTo>
                  <a:lnTo>
                    <a:pt x="2808791" y="281251"/>
                  </a:lnTo>
                  <a:lnTo>
                    <a:pt x="2874193" y="262421"/>
                  </a:lnTo>
                  <a:lnTo>
                    <a:pt x="2939236" y="244238"/>
                  </a:lnTo>
                  <a:lnTo>
                    <a:pt x="3003898" y="226703"/>
                  </a:lnTo>
                  <a:lnTo>
                    <a:pt x="3068158" y="209815"/>
                  </a:lnTo>
                  <a:lnTo>
                    <a:pt x="3131994" y="193575"/>
                  </a:lnTo>
                  <a:lnTo>
                    <a:pt x="3195387" y="177984"/>
                  </a:lnTo>
                  <a:lnTo>
                    <a:pt x="3258313" y="163043"/>
                  </a:lnTo>
                  <a:lnTo>
                    <a:pt x="3320753" y="148753"/>
                  </a:lnTo>
                  <a:lnTo>
                    <a:pt x="3382685" y="135113"/>
                  </a:lnTo>
                  <a:lnTo>
                    <a:pt x="3444088" y="122125"/>
                  </a:lnTo>
                  <a:lnTo>
                    <a:pt x="3504940" y="109789"/>
                  </a:lnTo>
                  <a:lnTo>
                    <a:pt x="3565221" y="98106"/>
                  </a:lnTo>
                  <a:lnTo>
                    <a:pt x="3624909" y="87076"/>
                  </a:lnTo>
                  <a:lnTo>
                    <a:pt x="3683983" y="76701"/>
                  </a:lnTo>
                  <a:lnTo>
                    <a:pt x="3742421" y="66980"/>
                  </a:lnTo>
                  <a:lnTo>
                    <a:pt x="3800204" y="57915"/>
                  </a:lnTo>
                  <a:lnTo>
                    <a:pt x="3857308" y="49506"/>
                  </a:lnTo>
                  <a:lnTo>
                    <a:pt x="3913714" y="41753"/>
                  </a:lnTo>
                  <a:lnTo>
                    <a:pt x="3969400" y="34658"/>
                  </a:lnTo>
                  <a:lnTo>
                    <a:pt x="4024344" y="28221"/>
                  </a:lnTo>
                  <a:lnTo>
                    <a:pt x="4078527" y="22442"/>
                  </a:lnTo>
                  <a:lnTo>
                    <a:pt x="4131925" y="17323"/>
                  </a:lnTo>
                  <a:lnTo>
                    <a:pt x="4184519" y="12863"/>
                  </a:lnTo>
                  <a:lnTo>
                    <a:pt x="4236286" y="9064"/>
                  </a:lnTo>
                  <a:lnTo>
                    <a:pt x="4287206" y="5926"/>
                  </a:lnTo>
                  <a:lnTo>
                    <a:pt x="4337258" y="3450"/>
                  </a:lnTo>
                  <a:lnTo>
                    <a:pt x="4386420" y="1637"/>
                  </a:lnTo>
                  <a:lnTo>
                    <a:pt x="4434672" y="486"/>
                  </a:lnTo>
                  <a:lnTo>
                    <a:pt x="4481991" y="0"/>
                  </a:lnTo>
                  <a:lnTo>
                    <a:pt x="4528357" y="177"/>
                  </a:lnTo>
                  <a:lnTo>
                    <a:pt x="4573748" y="1020"/>
                  </a:lnTo>
                  <a:lnTo>
                    <a:pt x="4618144" y="2528"/>
                  </a:lnTo>
                  <a:lnTo>
                    <a:pt x="4661523" y="4702"/>
                  </a:lnTo>
                  <a:lnTo>
                    <a:pt x="4703864" y="7544"/>
                  </a:lnTo>
                  <a:lnTo>
                    <a:pt x="4745146" y="11053"/>
                  </a:lnTo>
                  <a:lnTo>
                    <a:pt x="4785347" y="15230"/>
                  </a:lnTo>
                  <a:lnTo>
                    <a:pt x="4824446" y="20076"/>
                  </a:lnTo>
                  <a:lnTo>
                    <a:pt x="4862422" y="25591"/>
                  </a:lnTo>
                  <a:lnTo>
                    <a:pt x="4934922" y="38633"/>
                  </a:lnTo>
                  <a:lnTo>
                    <a:pt x="5002675" y="54360"/>
                  </a:lnTo>
                  <a:lnTo>
                    <a:pt x="5065513" y="72778"/>
                  </a:lnTo>
                  <a:lnTo>
                    <a:pt x="5123265" y="93891"/>
                  </a:lnTo>
                  <a:lnTo>
                    <a:pt x="5175762" y="117706"/>
                  </a:lnTo>
                  <a:lnTo>
                    <a:pt x="5222835" y="144226"/>
                  </a:lnTo>
                  <a:lnTo>
                    <a:pt x="5264313" y="173458"/>
                  </a:lnTo>
                  <a:lnTo>
                    <a:pt x="5300028" y="205406"/>
                  </a:lnTo>
                  <a:lnTo>
                    <a:pt x="5329809" y="240075"/>
                  </a:lnTo>
                  <a:lnTo>
                    <a:pt x="5353487" y="277470"/>
                  </a:lnTo>
                  <a:lnTo>
                    <a:pt x="5370893" y="317597"/>
                  </a:lnTo>
                  <a:lnTo>
                    <a:pt x="5381743" y="359979"/>
                  </a:lnTo>
                  <a:lnTo>
                    <a:pt x="5385962" y="404046"/>
                  </a:lnTo>
                  <a:lnTo>
                    <a:pt x="5385628" y="426680"/>
                  </a:lnTo>
                  <a:lnTo>
                    <a:pt x="5380156" y="473087"/>
                  </a:lnTo>
                  <a:lnTo>
                    <a:pt x="5368395" y="520930"/>
                  </a:lnTo>
                  <a:lnTo>
                    <a:pt x="5350483" y="570108"/>
                  </a:lnTo>
                  <a:lnTo>
                    <a:pt x="5326557" y="620523"/>
                  </a:lnTo>
                  <a:lnTo>
                    <a:pt x="5296753" y="672073"/>
                  </a:lnTo>
                  <a:lnTo>
                    <a:pt x="5261210" y="724659"/>
                  </a:lnTo>
                  <a:lnTo>
                    <a:pt x="5220064" y="778181"/>
                  </a:lnTo>
                  <a:lnTo>
                    <a:pt x="5173452" y="832540"/>
                  </a:lnTo>
                  <a:lnTo>
                    <a:pt x="5121512" y="887635"/>
                  </a:lnTo>
                  <a:lnTo>
                    <a:pt x="5093587" y="915427"/>
                  </a:lnTo>
                  <a:lnTo>
                    <a:pt x="5064381" y="943366"/>
                  </a:lnTo>
                  <a:lnTo>
                    <a:pt x="5033912" y="971439"/>
                  </a:lnTo>
                  <a:lnTo>
                    <a:pt x="5002197" y="999634"/>
                  </a:lnTo>
                  <a:lnTo>
                    <a:pt x="4969252" y="1027939"/>
                  </a:lnTo>
                  <a:lnTo>
                    <a:pt x="4935096" y="1056339"/>
                  </a:lnTo>
                  <a:lnTo>
                    <a:pt x="4899744" y="1084825"/>
                  </a:lnTo>
                  <a:lnTo>
                    <a:pt x="4863215" y="1113381"/>
                  </a:lnTo>
                  <a:lnTo>
                    <a:pt x="4825526" y="1141998"/>
                  </a:lnTo>
                  <a:lnTo>
                    <a:pt x="4786693" y="1170661"/>
                  </a:lnTo>
                  <a:lnTo>
                    <a:pt x="4746734" y="1199358"/>
                  </a:lnTo>
                  <a:lnTo>
                    <a:pt x="4705665" y="1228077"/>
                  </a:lnTo>
                  <a:lnTo>
                    <a:pt x="4663505" y="1256806"/>
                  </a:lnTo>
                  <a:lnTo>
                    <a:pt x="4620271" y="1285531"/>
                  </a:lnTo>
                  <a:lnTo>
                    <a:pt x="4575978" y="1314241"/>
                  </a:lnTo>
                  <a:lnTo>
                    <a:pt x="4530645" y="1342922"/>
                  </a:lnTo>
                  <a:lnTo>
                    <a:pt x="4484289" y="1371563"/>
                  </a:lnTo>
                  <a:lnTo>
                    <a:pt x="4436927" y="1400151"/>
                  </a:lnTo>
                  <a:lnTo>
                    <a:pt x="4388576" y="1428674"/>
                  </a:lnTo>
                  <a:lnTo>
                    <a:pt x="4339253" y="1457118"/>
                  </a:lnTo>
                  <a:lnTo>
                    <a:pt x="4288975" y="1485472"/>
                  </a:lnTo>
                  <a:lnTo>
                    <a:pt x="4237760" y="1513723"/>
                  </a:lnTo>
                  <a:lnTo>
                    <a:pt x="4185624" y="1541858"/>
                  </a:lnTo>
                  <a:lnTo>
                    <a:pt x="4132585" y="1569866"/>
                  </a:lnTo>
                  <a:lnTo>
                    <a:pt x="4078661" y="1597733"/>
                  </a:lnTo>
                  <a:lnTo>
                    <a:pt x="4023867" y="1625447"/>
                  </a:lnTo>
                  <a:lnTo>
                    <a:pt x="3968221" y="1652995"/>
                  </a:lnTo>
                  <a:lnTo>
                    <a:pt x="3911741" y="1680366"/>
                  </a:lnTo>
                  <a:lnTo>
                    <a:pt x="3854444" y="1707546"/>
                  </a:lnTo>
                  <a:lnTo>
                    <a:pt x="3796346" y="1734524"/>
                  </a:lnTo>
                  <a:lnTo>
                    <a:pt x="3737465" y="1761286"/>
                  </a:lnTo>
                  <a:lnTo>
                    <a:pt x="3677818" y="1787820"/>
                  </a:lnTo>
                  <a:lnTo>
                    <a:pt x="3617422" y="1814114"/>
                  </a:lnTo>
                  <a:lnTo>
                    <a:pt x="3556295" y="1840156"/>
                  </a:lnTo>
                  <a:lnTo>
                    <a:pt x="3494453" y="1865931"/>
                  </a:lnTo>
                  <a:lnTo>
                    <a:pt x="3431914" y="1891430"/>
                  </a:lnTo>
                  <a:lnTo>
                    <a:pt x="3368694" y="1916638"/>
                  </a:lnTo>
                  <a:lnTo>
                    <a:pt x="3304812" y="1941543"/>
                  </a:lnTo>
                  <a:lnTo>
                    <a:pt x="3240283" y="1966133"/>
                  </a:lnTo>
                  <a:lnTo>
                    <a:pt x="3175126" y="1990395"/>
                  </a:lnTo>
                  <a:lnTo>
                    <a:pt x="3109357" y="2014317"/>
                  </a:lnTo>
                  <a:lnTo>
                    <a:pt x="3042994" y="2037887"/>
                  </a:lnTo>
                  <a:lnTo>
                    <a:pt x="2976054" y="2061091"/>
                  </a:lnTo>
                  <a:lnTo>
                    <a:pt x="2908934" y="2083785"/>
                  </a:lnTo>
                  <a:lnTo>
                    <a:pt x="2842046" y="2105836"/>
                  </a:lnTo>
                  <a:lnTo>
                    <a:pt x="2775412" y="2127244"/>
                  </a:lnTo>
                  <a:lnTo>
                    <a:pt x="2709054" y="2148008"/>
                  </a:lnTo>
                  <a:lnTo>
                    <a:pt x="2642991" y="2168128"/>
                  </a:lnTo>
                  <a:lnTo>
                    <a:pt x="2577246" y="2187603"/>
                  </a:lnTo>
                  <a:lnTo>
                    <a:pt x="2511839" y="2206432"/>
                  </a:lnTo>
                  <a:lnTo>
                    <a:pt x="2446792" y="2224615"/>
                  </a:lnTo>
                  <a:lnTo>
                    <a:pt x="2382125" y="2242150"/>
                  </a:lnTo>
                  <a:lnTo>
                    <a:pt x="2317861" y="2259039"/>
                  </a:lnTo>
                  <a:lnTo>
                    <a:pt x="2254020" y="2275278"/>
                  </a:lnTo>
                  <a:lnTo>
                    <a:pt x="2190624" y="2290869"/>
                  </a:lnTo>
                  <a:lnTo>
                    <a:pt x="2127694" y="2305810"/>
                  </a:lnTo>
                  <a:lnTo>
                    <a:pt x="2065250" y="2320101"/>
                  </a:lnTo>
                  <a:lnTo>
                    <a:pt x="2003315" y="2333742"/>
                  </a:lnTo>
                  <a:lnTo>
                    <a:pt x="1941909" y="2346730"/>
                  </a:lnTo>
                  <a:lnTo>
                    <a:pt x="1881053" y="2359067"/>
                  </a:lnTo>
                  <a:lnTo>
                    <a:pt x="1820769" y="2370750"/>
                  </a:lnTo>
                  <a:lnTo>
                    <a:pt x="1761078" y="2381781"/>
                  </a:lnTo>
                  <a:lnTo>
                    <a:pt x="1702002" y="2392157"/>
                  </a:lnTo>
                  <a:lnTo>
                    <a:pt x="1643560" y="2401878"/>
                  </a:lnTo>
                  <a:lnTo>
                    <a:pt x="1585775" y="2410944"/>
                  </a:lnTo>
                  <a:lnTo>
                    <a:pt x="1528668" y="2419354"/>
                  </a:lnTo>
                  <a:lnTo>
                    <a:pt x="1472260" y="2427107"/>
                  </a:lnTo>
                  <a:lnTo>
                    <a:pt x="1416572" y="2434203"/>
                  </a:lnTo>
                  <a:lnTo>
                    <a:pt x="1361625" y="2440641"/>
                  </a:lnTo>
                  <a:lnTo>
                    <a:pt x="1307441" y="2446420"/>
                  </a:lnTo>
                  <a:lnTo>
                    <a:pt x="1254041" y="2451540"/>
                  </a:lnTo>
                  <a:lnTo>
                    <a:pt x="1201445" y="2456001"/>
                  </a:lnTo>
                  <a:lnTo>
                    <a:pt x="1149676" y="2459800"/>
                  </a:lnTo>
                  <a:lnTo>
                    <a:pt x="1098754" y="2462939"/>
                  </a:lnTo>
                  <a:lnTo>
                    <a:pt x="1048700" y="2465415"/>
                  </a:lnTo>
                  <a:lnTo>
                    <a:pt x="999537" y="2467229"/>
                  </a:lnTo>
                  <a:lnTo>
                    <a:pt x="951284" y="2468380"/>
                  </a:lnTo>
                  <a:lnTo>
                    <a:pt x="903964" y="2468867"/>
                  </a:lnTo>
                  <a:lnTo>
                    <a:pt x="857596" y="2468690"/>
                  </a:lnTo>
                  <a:lnTo>
                    <a:pt x="812204" y="2467847"/>
                  </a:lnTo>
                  <a:lnTo>
                    <a:pt x="767807" y="2466339"/>
                  </a:lnTo>
                  <a:lnTo>
                    <a:pt x="724427" y="2464165"/>
                  </a:lnTo>
                  <a:lnTo>
                    <a:pt x="682085" y="2461323"/>
                  </a:lnTo>
                  <a:lnTo>
                    <a:pt x="640803" y="2457814"/>
                  </a:lnTo>
                  <a:lnTo>
                    <a:pt x="600601" y="2453637"/>
                  </a:lnTo>
                  <a:lnTo>
                    <a:pt x="561501" y="2448790"/>
                  </a:lnTo>
                  <a:lnTo>
                    <a:pt x="523524" y="2443274"/>
                  </a:lnTo>
                  <a:lnTo>
                    <a:pt x="451023" y="2430231"/>
                  </a:lnTo>
                  <a:lnTo>
                    <a:pt x="383269" y="2414502"/>
                  </a:lnTo>
                  <a:lnTo>
                    <a:pt x="320431" y="2396081"/>
                  </a:lnTo>
                  <a:lnTo>
                    <a:pt x="262678" y="2374964"/>
                  </a:lnTo>
                  <a:lnTo>
                    <a:pt x="210180" y="2351145"/>
                  </a:lnTo>
                  <a:lnTo>
                    <a:pt x="163107" y="2324620"/>
                  </a:lnTo>
                  <a:lnTo>
                    <a:pt x="121628" y="2295382"/>
                  </a:lnTo>
                  <a:lnTo>
                    <a:pt x="85913" y="2263428"/>
                  </a:lnTo>
                  <a:lnTo>
                    <a:pt x="56132" y="2228751"/>
                  </a:lnTo>
                  <a:lnTo>
                    <a:pt x="32454" y="2191347"/>
                  </a:lnTo>
                  <a:lnTo>
                    <a:pt x="15049" y="2151210"/>
                  </a:lnTo>
                  <a:close/>
                </a:path>
              </a:pathLst>
            </a:custGeom>
            <a:ln w="635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02979" y="2759964"/>
              <a:ext cx="2886710" cy="2005964"/>
            </a:xfrm>
            <a:custGeom>
              <a:avLst/>
              <a:gdLst/>
              <a:ahLst/>
              <a:cxnLst/>
              <a:rect l="l" t="t" r="r" b="b"/>
              <a:pathLst>
                <a:path w="2886709" h="2005964">
                  <a:moveTo>
                    <a:pt x="0" y="2005584"/>
                  </a:moveTo>
                  <a:lnTo>
                    <a:pt x="1443227" y="0"/>
                  </a:lnTo>
                  <a:lnTo>
                    <a:pt x="2886455" y="2005584"/>
                  </a:lnTo>
                  <a:lnTo>
                    <a:pt x="0" y="2005584"/>
                  </a:lnTo>
                  <a:close/>
                </a:path>
              </a:pathLst>
            </a:custGeom>
            <a:ln w="39624">
              <a:solidFill>
                <a:srgbClr val="18002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95324" y="6241491"/>
            <a:ext cx="2820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Source: Prof. Judith Sutz</a:t>
            </a:r>
            <a:r>
              <a:rPr sz="1800" spc="-1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Kraemer-Mbula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et al</a:t>
            </a:r>
            <a:r>
              <a:rPr sz="1800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(2020)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24945" y="6379565"/>
            <a:ext cx="1657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solidFill>
                  <a:srgbClr val="1E1E1E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0331" y="6204203"/>
            <a:ext cx="10891520" cy="0"/>
          </a:xfrm>
          <a:custGeom>
            <a:avLst/>
            <a:gdLst/>
            <a:ahLst/>
            <a:cxnLst/>
            <a:rect l="l" t="t" r="r" b="b"/>
            <a:pathLst>
              <a:path w="10891520">
                <a:moveTo>
                  <a:pt x="0" y="0"/>
                </a:moveTo>
                <a:lnTo>
                  <a:pt x="10891393" y="0"/>
                </a:lnTo>
              </a:path>
            </a:pathLst>
          </a:custGeom>
          <a:ln w="27432">
            <a:solidFill>
              <a:srgbClr val="250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98593" y="6196611"/>
            <a:ext cx="499844" cy="490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5803" y="105918"/>
            <a:ext cx="74898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solidFill>
                  <a:srgbClr val="25003A"/>
                </a:solidFill>
              </a:rPr>
              <a:t>Embedding </a:t>
            </a:r>
            <a:r>
              <a:rPr spc="-20" dirty="0">
                <a:solidFill>
                  <a:srgbClr val="25003A"/>
                </a:solidFill>
              </a:rPr>
              <a:t>impact into the research</a:t>
            </a:r>
            <a:r>
              <a:rPr spc="-459" dirty="0">
                <a:solidFill>
                  <a:srgbClr val="25003A"/>
                </a:solidFill>
              </a:rPr>
              <a:t> </a:t>
            </a:r>
            <a:r>
              <a:rPr spc="-25" dirty="0">
                <a:solidFill>
                  <a:srgbClr val="25003A"/>
                </a:solidFill>
              </a:rPr>
              <a:t>process</a:t>
            </a:r>
          </a:p>
        </p:txBody>
      </p:sp>
      <p:sp>
        <p:nvSpPr>
          <p:cNvPr id="6" name="object 6"/>
          <p:cNvSpPr/>
          <p:nvPr/>
        </p:nvSpPr>
        <p:spPr>
          <a:xfrm>
            <a:off x="1804416" y="557783"/>
            <a:ext cx="8010144" cy="601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24945" y="6379565"/>
            <a:ext cx="1657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solidFill>
                  <a:srgbClr val="1E1E1E"/>
                </a:solidFill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0331" y="6204203"/>
            <a:ext cx="10891520" cy="0"/>
          </a:xfrm>
          <a:custGeom>
            <a:avLst/>
            <a:gdLst/>
            <a:ahLst/>
            <a:cxnLst/>
            <a:rect l="l" t="t" r="r" b="b"/>
            <a:pathLst>
              <a:path w="10891520">
                <a:moveTo>
                  <a:pt x="0" y="0"/>
                </a:moveTo>
                <a:lnTo>
                  <a:pt x="10891393" y="0"/>
                </a:lnTo>
              </a:path>
            </a:pathLst>
          </a:custGeom>
          <a:ln w="27432">
            <a:solidFill>
              <a:srgbClr val="250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98593" y="6196611"/>
            <a:ext cx="499844" cy="490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89100" y="1723770"/>
          <a:ext cx="8632190" cy="3658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12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5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Researchers and research</a:t>
                      </a:r>
                      <a:r>
                        <a:rPr sz="2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coordinators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500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27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Social and economic</a:t>
                      </a:r>
                      <a:r>
                        <a:rPr sz="1800" b="1" spc="-80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impact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27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1800" b="1" spc="-25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relevance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27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Policy</a:t>
                      </a:r>
                      <a:r>
                        <a:rPr sz="1800" b="1" spc="-15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influence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27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b="1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Impact across</a:t>
                      </a:r>
                      <a:r>
                        <a:rPr sz="1800" b="1" spc="-50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disciplines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15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b="1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User</a:t>
                      </a:r>
                      <a:r>
                        <a:rPr sz="1800" b="1" spc="-5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uptake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71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b="1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Mentorship and promotion of </a:t>
                      </a:r>
                      <a:r>
                        <a:rPr sz="1800" b="1" spc="-20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young</a:t>
                      </a:r>
                      <a:r>
                        <a:rPr sz="1800" b="1" spc="-5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researchers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46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b="1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Innovation – commercialisation of research</a:t>
                      </a:r>
                      <a:r>
                        <a:rPr sz="1800" b="1" spc="-80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outputs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15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b="1" spc="-5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Gender</a:t>
                      </a:r>
                      <a:r>
                        <a:rPr sz="1800" b="1" spc="-25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27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b="1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Ethical</a:t>
                      </a:r>
                      <a:r>
                        <a:rPr sz="1800" b="1" spc="-20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compliance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b="1" spc="-5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Alignment </a:t>
                      </a:r>
                      <a:r>
                        <a:rPr sz="1800" b="1" spc="5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1800" b="1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national development</a:t>
                      </a:r>
                      <a:r>
                        <a:rPr sz="1800" b="1" spc="-95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priorities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834" rIns="0" bIns="0" rtlCol="0">
            <a:spAutoFit/>
          </a:bodyPr>
          <a:lstStyle/>
          <a:p>
            <a:pPr marL="4714875" marR="5080" indent="-4060825">
              <a:lnSpc>
                <a:spcPts val="3030"/>
              </a:lnSpc>
              <a:spcBef>
                <a:spcPts val="484"/>
              </a:spcBef>
            </a:pPr>
            <a:r>
              <a:rPr spc="-20" dirty="0">
                <a:solidFill>
                  <a:srgbClr val="25003A"/>
                </a:solidFill>
              </a:rPr>
              <a:t>Indicators </a:t>
            </a:r>
            <a:r>
              <a:rPr spc="-25" dirty="0">
                <a:solidFill>
                  <a:srgbClr val="25003A"/>
                </a:solidFill>
              </a:rPr>
              <a:t>perceived </a:t>
            </a:r>
            <a:r>
              <a:rPr spc="-10" dirty="0">
                <a:solidFill>
                  <a:srgbClr val="25003A"/>
                </a:solidFill>
              </a:rPr>
              <a:t>as </a:t>
            </a:r>
            <a:r>
              <a:rPr spc="-25" dirty="0"/>
              <a:t>overlooked </a:t>
            </a:r>
            <a:r>
              <a:rPr spc="-5" dirty="0"/>
              <a:t>in </a:t>
            </a:r>
            <a:r>
              <a:rPr spc="-20" dirty="0"/>
              <a:t>mainstream</a:t>
            </a:r>
            <a:r>
              <a:rPr spc="-580" dirty="0"/>
              <a:t> </a:t>
            </a:r>
            <a:r>
              <a:rPr spc="-20" dirty="0"/>
              <a:t>research  </a:t>
            </a:r>
            <a:r>
              <a:rPr spc="-25" dirty="0"/>
              <a:t>evaluation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3813" y="6348780"/>
            <a:ext cx="4400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Source: 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Tijssen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and Kraemer-Mbula</a:t>
            </a:r>
            <a:r>
              <a:rPr sz="1800" spc="-14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(2017)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24945" y="6379565"/>
            <a:ext cx="1657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solidFill>
                  <a:srgbClr val="1E1E1E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0331" y="6204203"/>
            <a:ext cx="10891520" cy="0"/>
          </a:xfrm>
          <a:custGeom>
            <a:avLst/>
            <a:gdLst/>
            <a:ahLst/>
            <a:cxnLst/>
            <a:rect l="l" t="t" r="r" b="b"/>
            <a:pathLst>
              <a:path w="10891520">
                <a:moveTo>
                  <a:pt x="0" y="0"/>
                </a:moveTo>
                <a:lnTo>
                  <a:pt x="10891393" y="0"/>
                </a:lnTo>
              </a:path>
            </a:pathLst>
          </a:custGeom>
          <a:ln w="27432">
            <a:solidFill>
              <a:srgbClr val="250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98593" y="6196611"/>
            <a:ext cx="499844" cy="490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1627" y="1213548"/>
            <a:ext cx="10590530" cy="486283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25425" indent="-183515">
              <a:lnSpc>
                <a:spcPct val="100000"/>
              </a:lnSpc>
              <a:spcBef>
                <a:spcPts val="680"/>
              </a:spcBef>
              <a:buChar char="•"/>
              <a:tabLst>
                <a:tab pos="226060" algn="l"/>
              </a:tabLst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How can </a:t>
            </a:r>
            <a:r>
              <a:rPr sz="2400" spc="-5" dirty="0">
                <a:solidFill>
                  <a:srgbClr val="3B3B3B"/>
                </a:solidFill>
                <a:latin typeface="Arial"/>
                <a:cs typeface="Arial"/>
              </a:rPr>
              <a:t>evaluation criteria 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reflect </a:t>
            </a:r>
            <a:r>
              <a:rPr sz="2400" spc="-5" dirty="0">
                <a:solidFill>
                  <a:srgbClr val="3B3B3B"/>
                </a:solidFill>
                <a:latin typeface="Arial"/>
                <a:cs typeface="Arial"/>
              </a:rPr>
              <a:t>values 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3B3B3B"/>
                </a:solidFill>
                <a:latin typeface="Arial"/>
                <a:cs typeface="Arial"/>
              </a:rPr>
              <a:t>are relevant 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to</a:t>
            </a:r>
            <a:r>
              <a:rPr sz="2400" spc="-3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Arial"/>
                <a:cs typeface="Arial"/>
              </a:rPr>
              <a:t>emerging</a:t>
            </a:r>
            <a:endParaRPr sz="2400">
              <a:latin typeface="Arial"/>
              <a:cs typeface="Arial"/>
            </a:endParaRPr>
          </a:p>
          <a:p>
            <a:pPr marL="22542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economies?</a:t>
            </a:r>
            <a:endParaRPr sz="2400">
              <a:latin typeface="Arial"/>
              <a:cs typeface="Arial"/>
            </a:endParaRPr>
          </a:p>
          <a:p>
            <a:pPr marL="177165" marR="5080" indent="-165100">
              <a:lnSpc>
                <a:spcPct val="120100"/>
              </a:lnSpc>
              <a:spcBef>
                <a:spcPts val="2310"/>
              </a:spcBef>
              <a:buFont typeface="Arial"/>
              <a:buChar char="•"/>
              <a:tabLst>
                <a:tab pos="177800" algn="l"/>
              </a:tabLst>
            </a:pPr>
            <a:r>
              <a:rPr sz="2400" b="1" spc="-5" dirty="0">
                <a:solidFill>
                  <a:srgbClr val="3B3B3B"/>
                </a:solidFill>
                <a:latin typeface="Arial"/>
                <a:cs typeface="Arial"/>
              </a:rPr>
              <a:t>Develop </a:t>
            </a:r>
            <a:r>
              <a:rPr sz="2400" b="1" dirty="0">
                <a:solidFill>
                  <a:srgbClr val="3B3B3B"/>
                </a:solidFill>
                <a:latin typeface="Arial"/>
                <a:cs typeface="Arial"/>
              </a:rPr>
              <a:t>research assessment </a:t>
            </a:r>
            <a:r>
              <a:rPr sz="2400" b="1" spc="5" dirty="0">
                <a:solidFill>
                  <a:srgbClr val="3B3B3B"/>
                </a:solidFill>
                <a:latin typeface="Arial"/>
                <a:cs typeface="Arial"/>
              </a:rPr>
              <a:t>frameworks </a:t>
            </a:r>
            <a:r>
              <a:rPr sz="2400" b="1" spc="-5" dirty="0">
                <a:solidFill>
                  <a:srgbClr val="3B3B3B"/>
                </a:solidFill>
                <a:latin typeface="Arial"/>
                <a:cs typeface="Arial"/>
              </a:rPr>
              <a:t>that takes into</a:t>
            </a:r>
            <a:r>
              <a:rPr sz="2400" b="1" spc="-16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3B3B"/>
                </a:solidFill>
                <a:latin typeface="Arial"/>
                <a:cs typeface="Arial"/>
              </a:rPr>
              <a:t>consideration  criteria </a:t>
            </a:r>
            <a:r>
              <a:rPr sz="2400" b="1" spc="-5" dirty="0">
                <a:solidFill>
                  <a:srgbClr val="3B3B3B"/>
                </a:solidFill>
                <a:latin typeface="Arial"/>
                <a:cs typeface="Arial"/>
              </a:rPr>
              <a:t>relevant for </a:t>
            </a:r>
            <a:r>
              <a:rPr sz="2400" b="1" dirty="0">
                <a:solidFill>
                  <a:srgbClr val="3B3B3B"/>
                </a:solidFill>
                <a:latin typeface="Arial"/>
                <a:cs typeface="Arial"/>
              </a:rPr>
              <a:t>the local/regional context/global </a:t>
            </a:r>
            <a:r>
              <a:rPr sz="2400" b="1" spc="-5" dirty="0">
                <a:solidFill>
                  <a:srgbClr val="3B3B3B"/>
                </a:solidFill>
                <a:latin typeface="Arial"/>
                <a:cs typeface="Arial"/>
              </a:rPr>
              <a:t>developmental  </a:t>
            </a:r>
            <a:r>
              <a:rPr sz="2400" b="1" dirty="0">
                <a:solidFill>
                  <a:srgbClr val="3B3B3B"/>
                </a:solidFill>
                <a:latin typeface="Arial"/>
                <a:cs typeface="Arial"/>
              </a:rPr>
              <a:t>priorities?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B3B3B"/>
              </a:buClr>
              <a:buFont typeface="Arial"/>
              <a:buChar char="•"/>
            </a:pPr>
            <a:endParaRPr sz="4000">
              <a:latin typeface="Arial"/>
              <a:cs typeface="Arial"/>
            </a:endParaRPr>
          </a:p>
          <a:p>
            <a:pPr marL="350520" lvl="1" indent="-183515">
              <a:lnSpc>
                <a:spcPct val="100000"/>
              </a:lnSpc>
              <a:buChar char="•"/>
              <a:tabLst>
                <a:tab pos="351155" algn="l"/>
              </a:tabLst>
            </a:pPr>
            <a:r>
              <a:rPr sz="2400" spc="-5" dirty="0">
                <a:solidFill>
                  <a:srgbClr val="3B3B3B"/>
                </a:solidFill>
                <a:latin typeface="Arial"/>
                <a:cs typeface="Arial"/>
              </a:rPr>
              <a:t>Beyond 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immediate outputs to broader outcomes and</a:t>
            </a:r>
            <a:r>
              <a:rPr sz="2400" spc="-204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impacts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3B3B3B"/>
              </a:buClr>
              <a:buFont typeface="Arial"/>
              <a:buChar char="•"/>
            </a:pPr>
            <a:endParaRPr sz="4000">
              <a:latin typeface="Arial"/>
              <a:cs typeface="Arial"/>
            </a:endParaRPr>
          </a:p>
          <a:p>
            <a:pPr marL="350520" lvl="1" indent="-183515">
              <a:lnSpc>
                <a:spcPct val="100000"/>
              </a:lnSpc>
              <a:buChar char="•"/>
              <a:tabLst>
                <a:tab pos="351155" algn="l"/>
              </a:tabLst>
            </a:pPr>
            <a:r>
              <a:rPr sz="2400" spc="-5" dirty="0">
                <a:solidFill>
                  <a:srgbClr val="3B3B3B"/>
                </a:solidFill>
                <a:latin typeface="Arial"/>
                <a:cs typeface="Arial"/>
              </a:rPr>
              <a:t>Multiple 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dimensions of </a:t>
            </a:r>
            <a:r>
              <a:rPr sz="2400" spc="-5" dirty="0">
                <a:solidFill>
                  <a:srgbClr val="3B3B3B"/>
                </a:solidFill>
                <a:latin typeface="Arial"/>
                <a:cs typeface="Arial"/>
              </a:rPr>
              <a:t>research quality: 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participation, </a:t>
            </a:r>
            <a:r>
              <a:rPr sz="2400" spc="-15" dirty="0">
                <a:solidFill>
                  <a:srgbClr val="3B3B3B"/>
                </a:solidFill>
                <a:latin typeface="Arial"/>
                <a:cs typeface="Arial"/>
              </a:rPr>
              <a:t>accessibility,</a:t>
            </a:r>
            <a:endParaRPr sz="2400">
              <a:latin typeface="Arial"/>
              <a:cs typeface="Arial"/>
            </a:endParaRPr>
          </a:p>
          <a:p>
            <a:pPr marL="35052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3B3B3B"/>
                </a:solidFill>
                <a:latin typeface="Arial"/>
                <a:cs typeface="Arial"/>
              </a:rPr>
              <a:t>inclusiveness, </a:t>
            </a:r>
            <a:r>
              <a:rPr sz="2400" spc="-25" dirty="0">
                <a:solidFill>
                  <a:srgbClr val="3B3B3B"/>
                </a:solidFill>
                <a:latin typeface="Arial"/>
                <a:cs typeface="Arial"/>
              </a:rPr>
              <a:t>gender, </a:t>
            </a:r>
            <a:r>
              <a:rPr sz="2400" spc="-5" dirty="0">
                <a:solidFill>
                  <a:srgbClr val="3B3B3B"/>
                </a:solidFill>
                <a:latin typeface="Arial"/>
                <a:cs typeface="Arial"/>
              </a:rPr>
              <a:t>relevance, 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unintended </a:t>
            </a:r>
            <a:r>
              <a:rPr sz="2400" spc="-5" dirty="0">
                <a:solidFill>
                  <a:srgbClr val="3B3B3B"/>
                </a:solidFill>
                <a:latin typeface="Arial"/>
                <a:cs typeface="Arial"/>
              </a:rPr>
              <a:t>negative 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impacts,</a:t>
            </a:r>
            <a:r>
              <a:rPr sz="2400" spc="7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B3B3B"/>
                </a:solidFill>
                <a:latin typeface="Arial"/>
                <a:cs typeface="Arial"/>
              </a:rPr>
              <a:t>etc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7204" y="464566"/>
            <a:ext cx="730948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Revisiting modalities </a:t>
            </a:r>
            <a:r>
              <a:rPr spc="-20" dirty="0"/>
              <a:t>of research</a:t>
            </a:r>
            <a:r>
              <a:rPr spc="-390" dirty="0"/>
              <a:t> </a:t>
            </a:r>
            <a:r>
              <a:rPr spc="-25" dirty="0"/>
              <a:t>evaluation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24945" y="6379565"/>
            <a:ext cx="1657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solidFill>
                  <a:srgbClr val="1E1E1E"/>
                </a:solidFill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0331" y="6204203"/>
            <a:ext cx="10891520" cy="0"/>
          </a:xfrm>
          <a:custGeom>
            <a:avLst/>
            <a:gdLst/>
            <a:ahLst/>
            <a:cxnLst/>
            <a:rect l="l" t="t" r="r" b="b"/>
            <a:pathLst>
              <a:path w="10891520">
                <a:moveTo>
                  <a:pt x="0" y="0"/>
                </a:moveTo>
                <a:lnTo>
                  <a:pt x="10891393" y="0"/>
                </a:lnTo>
              </a:path>
            </a:pathLst>
          </a:custGeom>
          <a:ln w="27432">
            <a:solidFill>
              <a:srgbClr val="250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98593" y="6196611"/>
            <a:ext cx="499844" cy="490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68114" y="2091308"/>
            <a:ext cx="2954655" cy="1222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5"/>
              </a:spcBef>
            </a:pPr>
            <a:r>
              <a:rPr sz="2800" b="1" spc="-25" dirty="0">
                <a:solidFill>
                  <a:srgbClr val="25003A"/>
                </a:solidFill>
                <a:latin typeface="Arial"/>
                <a:cs typeface="Arial"/>
              </a:rPr>
              <a:t>Thank</a:t>
            </a:r>
            <a:r>
              <a:rPr sz="2800" b="1" spc="-65" dirty="0">
                <a:solidFill>
                  <a:srgbClr val="25003A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25003A"/>
                </a:solidFill>
                <a:latin typeface="Arial"/>
                <a:cs typeface="Arial"/>
              </a:rPr>
              <a:t>you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695"/>
              </a:spcBef>
            </a:pPr>
            <a:r>
              <a:rPr sz="2800" b="1" spc="-30" dirty="0">
                <a:solidFill>
                  <a:srgbClr val="25003A"/>
                </a:solidFill>
                <a:latin typeface="Arial"/>
                <a:cs typeface="Arial"/>
                <a:hlinkClick r:id="rId3"/>
              </a:rPr>
              <a:t>erikakm@uj.ac.za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DAA1982-755C-4897-B83D-619215647D02}"/>
              </a:ext>
            </a:extLst>
          </p:cNvPr>
          <p:cNvSpPr txBox="1">
            <a:spLocks/>
          </p:cNvSpPr>
          <p:nvPr/>
        </p:nvSpPr>
        <p:spPr>
          <a:xfrm>
            <a:off x="1700443" y="2443890"/>
            <a:ext cx="8825948" cy="379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br>
              <a:rPr lang="nl-NL" sz="3600" dirty="0">
                <a:latin typeface="Garamond" panose="02020404030301010803" pitchFamily="18" charset="0"/>
              </a:rPr>
            </a:br>
            <a:r>
              <a:rPr lang="nl-NL" sz="65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Thank</a:t>
            </a:r>
            <a:r>
              <a:rPr lang="nl-NL" sz="65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nl-NL" sz="65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you</a:t>
            </a:r>
            <a:endParaRPr lang="nl-NL" sz="3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ctr">
              <a:spcAft>
                <a:spcPts val="1800"/>
              </a:spcAft>
            </a:pPr>
            <a:endParaRPr lang="nl-NL" sz="65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kstvak 14">
            <a:extLst>
              <a:ext uri="{FF2B5EF4-FFF2-40B4-BE49-F238E27FC236}">
                <a16:creationId xmlns:a16="http://schemas.microsoft.com/office/drawing/2014/main" id="{C38E7DD1-D9CD-47CA-A8DD-E0460029BF1C}"/>
              </a:ext>
            </a:extLst>
          </p:cNvPr>
          <p:cNvSpPr txBox="1"/>
          <p:nvPr/>
        </p:nvSpPr>
        <p:spPr>
          <a:xfrm>
            <a:off x="9620834" y="6234477"/>
            <a:ext cx="247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#IOS21</a:t>
            </a:r>
          </a:p>
        </p:txBody>
      </p:sp>
      <p:sp>
        <p:nvSpPr>
          <p:cNvPr id="13" name="Tekstvak 5">
            <a:extLst>
              <a:ext uri="{FF2B5EF4-FFF2-40B4-BE49-F238E27FC236}">
                <a16:creationId xmlns:a16="http://schemas.microsoft.com/office/drawing/2014/main" id="{30182973-CCC1-4A3F-8D83-30B396AE4AEB}"/>
              </a:ext>
            </a:extLst>
          </p:cNvPr>
          <p:cNvSpPr txBox="1">
            <a:spLocks/>
          </p:cNvSpPr>
          <p:nvPr/>
        </p:nvSpPr>
        <p:spPr>
          <a:xfrm>
            <a:off x="4428309" y="-19281"/>
            <a:ext cx="767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Science  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23-25 June, 2021</a:t>
            </a:r>
          </a:p>
          <a:p>
            <a:pPr lvl="0" algn="r"/>
            <a:endParaRPr lang="en-US" sz="20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4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DAA1982-755C-4897-B83D-619215647D02}"/>
              </a:ext>
            </a:extLst>
          </p:cNvPr>
          <p:cNvSpPr txBox="1">
            <a:spLocks/>
          </p:cNvSpPr>
          <p:nvPr/>
        </p:nvSpPr>
        <p:spPr>
          <a:xfrm>
            <a:off x="1700443" y="2443890"/>
            <a:ext cx="8825948" cy="379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br>
              <a:rPr lang="nl-NL" sz="3600" dirty="0">
                <a:latin typeface="Garamond" panose="02020404030301010803" pitchFamily="18" charset="0"/>
              </a:rPr>
            </a:br>
            <a:br>
              <a:rPr lang="nl-NL" sz="3600" dirty="0">
                <a:latin typeface="Garamond" panose="02020404030301010803" pitchFamily="18" charset="0"/>
              </a:rPr>
            </a:br>
            <a:r>
              <a:rPr lang="nl-NL" sz="3300" b="1" dirty="0">
                <a:solidFill>
                  <a:srgbClr val="820000"/>
                </a:solidFill>
                <a:latin typeface="Garamond" panose="02020404030301010803" pitchFamily="18" charset="0"/>
              </a:rPr>
              <a:t>Haroon Bhorat  </a:t>
            </a:r>
          </a:p>
          <a:p>
            <a:pPr algn="ctr">
              <a:lnSpc>
                <a:spcPct val="134000"/>
              </a:lnSpc>
              <a:spcAft>
                <a:spcPts val="600"/>
              </a:spcAft>
            </a:pPr>
            <a:r>
              <a:rPr lang="en-AU" sz="2500" i="1" dirty="0">
                <a:latin typeface="Garamond" panose="02020404030301010803" pitchFamily="18" charset="0"/>
              </a:rPr>
              <a:t>Director of Development Policy Research Unit at University of Cape Town, South Africa </a:t>
            </a:r>
          </a:p>
          <a:p>
            <a:pPr algn="ctr">
              <a:lnSpc>
                <a:spcPct val="134000"/>
              </a:lnSpc>
              <a:spcAft>
                <a:spcPts val="600"/>
              </a:spcAft>
            </a:pPr>
            <a:br>
              <a:rPr lang="nl-NL" sz="3600" dirty="0">
                <a:latin typeface="Garamond" panose="02020404030301010803" pitchFamily="18" charset="0"/>
              </a:rPr>
            </a:br>
            <a:endParaRPr lang="nl-NL" sz="3600" dirty="0">
              <a:latin typeface="Garamond" panose="02020404030301010803" pitchFamily="18" charset="0"/>
            </a:endParaRPr>
          </a:p>
        </p:txBody>
      </p:sp>
      <p:sp>
        <p:nvSpPr>
          <p:cNvPr id="13" name="Tekstvak 14">
            <a:extLst>
              <a:ext uri="{FF2B5EF4-FFF2-40B4-BE49-F238E27FC236}">
                <a16:creationId xmlns:a16="http://schemas.microsoft.com/office/drawing/2014/main" id="{74A62895-764F-49FF-9F34-65DE46DAA367}"/>
              </a:ext>
            </a:extLst>
          </p:cNvPr>
          <p:cNvSpPr txBox="1"/>
          <p:nvPr/>
        </p:nvSpPr>
        <p:spPr>
          <a:xfrm>
            <a:off x="9620834" y="6234477"/>
            <a:ext cx="247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#IOS21</a:t>
            </a:r>
          </a:p>
        </p:txBody>
      </p:sp>
      <p:sp>
        <p:nvSpPr>
          <p:cNvPr id="11" name="Tekstvak 5">
            <a:extLst>
              <a:ext uri="{FF2B5EF4-FFF2-40B4-BE49-F238E27FC236}">
                <a16:creationId xmlns:a16="http://schemas.microsoft.com/office/drawing/2014/main" id="{92A72207-1788-41FD-B3EC-A6DA58DCD3E9}"/>
              </a:ext>
            </a:extLst>
          </p:cNvPr>
          <p:cNvSpPr txBox="1">
            <a:spLocks/>
          </p:cNvSpPr>
          <p:nvPr/>
        </p:nvSpPr>
        <p:spPr>
          <a:xfrm>
            <a:off x="4428309" y="-19281"/>
            <a:ext cx="767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Science 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23-25 June, 2021</a:t>
            </a:r>
          </a:p>
        </p:txBody>
      </p:sp>
    </p:spTree>
    <p:extLst>
      <p:ext uri="{BB962C8B-B14F-4D97-AF65-F5344CB8AC3E}">
        <p14:creationId xmlns:p14="http://schemas.microsoft.com/office/powerpoint/2010/main" val="127315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37585-5796-E647-883B-3FEC81758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041" y="1265102"/>
            <a:ext cx="10464800" cy="23876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200" b="1" cap="none" dirty="0">
                <a:latin typeface="Gill Sans MT" panose="020B0502020104020203" pitchFamily="34" charset="77"/>
              </a:rPr>
              <a:t>Enhancing Inclusive Economic Growth: </a:t>
            </a:r>
            <a:br>
              <a:rPr lang="en-US" sz="2800" cap="none" dirty="0">
                <a:latin typeface="Gill Sans MT" panose="020B0502020104020203" pitchFamily="34" charset="77"/>
              </a:rPr>
            </a:br>
            <a:r>
              <a:rPr lang="en-US" sz="2800" cap="none" dirty="0">
                <a:latin typeface="Gill Sans MT" panose="020B0502020104020203" pitchFamily="34" charset="77"/>
              </a:rPr>
              <a:t>How Can Science Be Utilised for all of Society</a:t>
            </a:r>
            <a:br>
              <a:rPr lang="en-US" sz="2800" cap="none" dirty="0">
                <a:latin typeface="Gill Sans MT" panose="020B0502020104020203" pitchFamily="34" charset="77"/>
              </a:rPr>
            </a:br>
            <a:r>
              <a:rPr lang="en-US" sz="2800" cap="none" dirty="0">
                <a:latin typeface="Gill Sans MT" panose="020B0502020104020203" pitchFamily="34" charset="77"/>
              </a:rPr>
              <a:t>to Close Existing Inequality Gaps?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6A553-9813-E648-A7B2-B7E401569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3837634"/>
            <a:ext cx="10464800" cy="2859308"/>
          </a:xfrm>
        </p:spPr>
        <p:txBody>
          <a:bodyPr>
            <a:normAutofit lnSpcReduction="10000"/>
          </a:bodyPr>
          <a:lstStyle/>
          <a:p>
            <a:r>
              <a:rPr lang="en-US" sz="2600" b="1" dirty="0">
                <a:latin typeface="Gill Sans MT" panose="020B0502020104020203" pitchFamily="34" charset="77"/>
              </a:rPr>
              <a:t>AESIS 2021 Virtual Conference:  </a:t>
            </a:r>
          </a:p>
          <a:p>
            <a:r>
              <a:rPr lang="en-US" sz="2600" b="1" dirty="0">
                <a:latin typeface="Gill Sans MT" panose="020B0502020104020203" pitchFamily="34" charset="77"/>
              </a:rPr>
              <a:t>The Transformative Power of Research</a:t>
            </a:r>
          </a:p>
          <a:p>
            <a:endParaRPr lang="en-US" sz="2000" b="1" dirty="0">
              <a:latin typeface="Gill Sans MT" panose="020B0502020104020203" pitchFamily="34" charset="77"/>
            </a:endParaRPr>
          </a:p>
          <a:p>
            <a:r>
              <a:rPr lang="en-US" sz="2000" b="1" dirty="0">
                <a:latin typeface="Gill Sans MT" panose="020B0502020104020203" pitchFamily="34" charset="77"/>
              </a:rPr>
              <a:t>Haroon Bhorat</a:t>
            </a:r>
          </a:p>
          <a:p>
            <a:r>
              <a:rPr lang="en-US" sz="1900" dirty="0">
                <a:latin typeface="Gill Sans MT" panose="020B0502020104020203" pitchFamily="34" charset="77"/>
              </a:rPr>
              <a:t>Professor of Economics</a:t>
            </a:r>
          </a:p>
          <a:p>
            <a:r>
              <a:rPr lang="en-US" sz="1900" dirty="0">
                <a:latin typeface="Gill Sans MT" panose="020B0502020104020203" pitchFamily="34" charset="77"/>
              </a:rPr>
              <a:t>School of Economics, University of Cape Town</a:t>
            </a:r>
          </a:p>
          <a:p>
            <a:r>
              <a:rPr lang="en-US" sz="1900" dirty="0">
                <a:latin typeface="Gill Sans MT" panose="020B0502020104020203" pitchFamily="34" charset="77"/>
                <a:hlinkClick r:id="rId3"/>
              </a:rPr>
              <a:t>haroon.bhorat@uct.ac.za</a:t>
            </a:r>
            <a:r>
              <a:rPr lang="en-US" sz="1900" dirty="0">
                <a:latin typeface="Gill Sans MT" panose="020B0502020104020203" pitchFamily="34" charset="77"/>
              </a:rPr>
              <a:t>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219031-4019-4C5A-BD82-7D3A4D9C60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960" y="0"/>
            <a:ext cx="3166872" cy="1396113"/>
          </a:xfrm>
          <a:prstGeom prst="rect">
            <a:avLst/>
          </a:prstGeom>
        </p:spPr>
      </p:pic>
      <p:pic>
        <p:nvPicPr>
          <p:cNvPr id="7" name="Picture 6" descr="A picture containing fabric&#10;&#10;Description automatically generated">
            <a:extLst>
              <a:ext uri="{FF2B5EF4-FFF2-40B4-BE49-F238E27FC236}">
                <a16:creationId xmlns:a16="http://schemas.microsoft.com/office/drawing/2014/main" id="{F4F952EF-8E6F-4BEA-BF52-0DC424C0E8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297"/>
          <a:stretch/>
        </p:blipFill>
        <p:spPr>
          <a:xfrm rot="10800000">
            <a:off x="0" y="0"/>
            <a:ext cx="1717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5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25128" cy="1188720"/>
          </a:xfrm>
          <a:solidFill>
            <a:srgbClr val="00206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600" cap="none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329231-4EC5-4597-BF4A-A92698C93D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128" y="0"/>
            <a:ext cx="3166872" cy="1396113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3C0CBD5F-B405-4766-829D-48FF2E178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16" y="1575006"/>
            <a:ext cx="11342671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Analytical Tools For Inclusive Economic Growth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Inclusive Economic Growth: A Simple Mental Model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Measures of Poverty and Inequality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The Growth Incidence Curve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Applications of Measurement to South Africa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Poverty and Inequality Outcomes in Post-</a:t>
            </a:r>
            <a:r>
              <a:rPr lang="en-US" sz="2400" i="1" dirty="0"/>
              <a:t>Apartheid</a:t>
            </a:r>
            <a:r>
              <a:rPr lang="en-US" sz="2400" dirty="0"/>
              <a:t> South Africa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Second-Order Outcomes: Unequal Growth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New Evidence: The Rise of the Missing Middle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Policy Impact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Using Research for Policy Impact: The Covid-19 SRD Grant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The Next Research-Policy Frontier: Inequality and Joblessness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Post-Script:  A UCT-Cornell University Research Innovation</a:t>
            </a:r>
          </a:p>
        </p:txBody>
      </p:sp>
    </p:spTree>
    <p:extLst>
      <p:ext uri="{BB962C8B-B14F-4D97-AF65-F5344CB8AC3E}">
        <p14:creationId xmlns:p14="http://schemas.microsoft.com/office/powerpoint/2010/main" val="5993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25128" cy="1188720"/>
          </a:xfrm>
          <a:solidFill>
            <a:srgbClr val="00206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600" cap="none" dirty="0">
                <a:solidFill>
                  <a:schemeClr val="bg1"/>
                </a:solidFill>
              </a:rPr>
              <a:t>Inclusive Economic Growth: </a:t>
            </a:r>
            <a:br>
              <a:rPr lang="en-US" sz="3600" cap="none" dirty="0">
                <a:solidFill>
                  <a:schemeClr val="bg1"/>
                </a:solidFill>
              </a:rPr>
            </a:br>
            <a:r>
              <a:rPr lang="en-US" sz="3600" cap="none" dirty="0">
                <a:solidFill>
                  <a:schemeClr val="bg1"/>
                </a:solidFill>
              </a:rPr>
              <a:t>A Simple Mental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329231-4EC5-4597-BF4A-A92698C93D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128" y="0"/>
            <a:ext cx="3166872" cy="139611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297385-A5D6-4627-866C-7B256FC6A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09" y="1343818"/>
            <a:ext cx="11158591" cy="53153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Country A distribution at time </a:t>
            </a:r>
            <a:r>
              <a:rPr lang="en-US" sz="2400" i="1" dirty="0">
                <a:solidFill>
                  <a:schemeClr val="tx1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: A= (1,2,3,4)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GDP=10; If the poverty line, z=2.5 – then the incidence of poverty (H)=50%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Growth Occurs, and the following is the new distribution: A</a:t>
            </a:r>
            <a:r>
              <a:rPr lang="en-US" sz="2400" i="1" baseline="-25000" dirty="0">
                <a:solidFill>
                  <a:schemeClr val="tx1"/>
                </a:solidFill>
              </a:rPr>
              <a:t>t+1</a:t>
            </a:r>
            <a:r>
              <a:rPr lang="en-US" sz="2400" dirty="0">
                <a:solidFill>
                  <a:schemeClr val="tx1"/>
                </a:solidFill>
              </a:rPr>
              <a:t> = (2,4,6,8)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GDP=20; If the poverty line z=2.5, – then the incidence of poverty (H) =25%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tx1"/>
                </a:solidFill>
              </a:rPr>
              <a:t>Now consider the following: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Country A distribution at time </a:t>
            </a:r>
            <a:r>
              <a:rPr lang="en-US" sz="2400" i="1" dirty="0">
                <a:solidFill>
                  <a:schemeClr val="tx1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: A= (1,2,3,4)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GDP=10; If z=2.5, H=50%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BUT what if A</a:t>
            </a:r>
            <a:r>
              <a:rPr lang="en-US" sz="2400" i="1" baseline="-25000" dirty="0">
                <a:solidFill>
                  <a:schemeClr val="tx1"/>
                </a:solidFill>
              </a:rPr>
              <a:t>t+1</a:t>
            </a:r>
            <a:r>
              <a:rPr lang="en-US" sz="2400" dirty="0">
                <a:solidFill>
                  <a:schemeClr val="tx1"/>
                </a:solidFill>
              </a:rPr>
              <a:t> =  A</a:t>
            </a:r>
            <a:r>
              <a:rPr lang="en-US" sz="2400" i="1" baseline="-25000" dirty="0">
                <a:solidFill>
                  <a:schemeClr val="tx1"/>
                </a:solidFill>
              </a:rPr>
              <a:t>(t+1)’</a:t>
            </a:r>
            <a:r>
              <a:rPr lang="en-US" sz="2400" dirty="0">
                <a:solidFill>
                  <a:schemeClr val="tx1"/>
                </a:solidFill>
              </a:rPr>
              <a:t> =(1,2,5,12)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GDP=20; If z=2.5, H=50%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This is the core of thinking about growth, poverty and inequality interactions and goes to the heart of our understanding of inclusive economic growth.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When inequality stays constant, economic growth will everywhere and always, reduce income poverty. 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If income inequality changes with economic growth, then impact of economic growth on  poverty will be much weaker.</a:t>
            </a:r>
          </a:p>
        </p:txBody>
      </p:sp>
    </p:spTree>
    <p:extLst>
      <p:ext uri="{BB962C8B-B14F-4D97-AF65-F5344CB8AC3E}">
        <p14:creationId xmlns:p14="http://schemas.microsoft.com/office/powerpoint/2010/main" val="130330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25128" cy="1188720"/>
          </a:xfrm>
          <a:solidFill>
            <a:srgbClr val="00206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600" cap="none" dirty="0">
                <a:solidFill>
                  <a:schemeClr val="bg1"/>
                </a:solidFill>
              </a:rPr>
              <a:t>Measures of Poverty and Inequality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329231-4EC5-4597-BF4A-A92698C93D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128" y="0"/>
            <a:ext cx="3166872" cy="139611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219EB7-75FD-408D-AB19-DAB742B48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18" y="1469204"/>
            <a:ext cx="10963382" cy="52820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 critical analytical and theoretical breakthrough in the measurement of poverty.  Comes on the back of decades of poverty measurement literature – which was unable to combine absolute and relative poverty into a single index.</a:t>
            </a:r>
          </a:p>
          <a:p>
            <a:pPr>
              <a:spcBef>
                <a:spcPts val="0"/>
              </a:spcBef>
            </a:pPr>
            <a:r>
              <a:rPr lang="en-US" dirty="0"/>
              <a:t>The Foster-Greer-</a:t>
            </a:r>
            <a:r>
              <a:rPr lang="en-US" dirty="0" err="1"/>
              <a:t>Thorbecke</a:t>
            </a:r>
            <a:r>
              <a:rPr lang="en-US" dirty="0"/>
              <a:t> Class of poverty measures first published in </a:t>
            </a:r>
            <a:r>
              <a:rPr lang="en-US" i="1" dirty="0" err="1"/>
              <a:t>Econometrica</a:t>
            </a:r>
            <a:r>
              <a:rPr lang="en-US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Reference:  </a:t>
            </a:r>
            <a:r>
              <a:rPr lang="en-US" sz="1800" dirty="0" err="1"/>
              <a:t>Foster,J,J.Greer</a:t>
            </a:r>
            <a:r>
              <a:rPr lang="en-US" sz="1800" dirty="0"/>
              <a:t> &amp; </a:t>
            </a:r>
            <a:r>
              <a:rPr lang="en-US" sz="1800" dirty="0" err="1"/>
              <a:t>E.Thorbecke</a:t>
            </a:r>
            <a:r>
              <a:rPr lang="en-US" sz="1800" dirty="0"/>
              <a:t> (1984) A Class of Decomposable Poverty Measures, </a:t>
            </a:r>
            <a:r>
              <a:rPr lang="en-US" sz="1800" i="1" dirty="0" err="1"/>
              <a:t>Econometrica</a:t>
            </a:r>
            <a:r>
              <a:rPr lang="en-US" sz="1800" i="1" dirty="0"/>
              <a:t> </a:t>
            </a:r>
            <a:r>
              <a:rPr lang="en-US" sz="1800" dirty="0"/>
              <a:t>Vol 52 (3) May</a:t>
            </a:r>
            <a:r>
              <a:rPr lang="en-ZA" sz="1800" dirty="0"/>
              <a:t>, pp. 761-766.</a:t>
            </a:r>
          </a:p>
          <a:p>
            <a:pPr>
              <a:spcBef>
                <a:spcPts val="0"/>
              </a:spcBef>
            </a:pPr>
            <a:r>
              <a:rPr lang="en-ZA" dirty="0"/>
              <a:t>The measure is deceptively simple:</a:t>
            </a:r>
          </a:p>
          <a:p>
            <a:pPr>
              <a:spcBef>
                <a:spcPts val="0"/>
              </a:spcBef>
            </a:pPr>
            <a:endParaRPr lang="en-ZA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Where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cs typeface="Times New Roman" panose="02020603050405020304" pitchFamily="18" charset="0"/>
                <a:sym typeface="Symbol" pitchFamily="2" charset="2"/>
              </a:rPr>
              <a:t></a:t>
            </a:r>
            <a:r>
              <a:rPr lang="en-US" altLang="en-US" i="1" dirty="0">
                <a:cs typeface="Times New Roman" panose="02020603050405020304" pitchFamily="18" charset="0"/>
              </a:rPr>
              <a:t> is the class of poverty measures for </a:t>
            </a:r>
            <a:r>
              <a:rPr lang="en-US" altLang="en-US" i="1" dirty="0">
                <a:cs typeface="Times New Roman" panose="02020603050405020304" pitchFamily="18" charset="0"/>
                <a:sym typeface="Symbol" pitchFamily="2" charset="2"/>
              </a:rPr>
              <a:t>= 0,1,2 .  </a:t>
            </a:r>
            <a:r>
              <a:rPr lang="en-US" altLang="en-US" dirty="0">
                <a:cs typeface="Times New Roman" panose="02020603050405020304" pitchFamily="18" charset="0"/>
              </a:rPr>
              <a:t>measures how sensitive the index is to transfers between the poor units. </a:t>
            </a:r>
            <a:r>
              <a:rPr lang="en-US" altLang="en-US" i="1" dirty="0">
                <a:cs typeface="Times New Roman" panose="02020603050405020304" pitchFamily="18" charset="0"/>
              </a:rPr>
              <a:t>z</a:t>
            </a:r>
            <a:r>
              <a:rPr lang="en-US" altLang="en-US" dirty="0">
                <a:cs typeface="Times New Roman" panose="02020603050405020304" pitchFamily="18" charset="0"/>
              </a:rPr>
              <a:t> is the poverty line, </a:t>
            </a:r>
            <a:r>
              <a:rPr lang="en-US" altLang="en-US" i="1" dirty="0" err="1">
                <a:cs typeface="Times New Roman" panose="02020603050405020304" pitchFamily="18" charset="0"/>
              </a:rPr>
              <a:t>y</a:t>
            </a:r>
            <a:r>
              <a:rPr lang="en-US" altLang="en-US" i="1" baseline="-25000" dirty="0" err="1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is income of the </a:t>
            </a:r>
            <a:r>
              <a:rPr lang="en-US" altLang="en-US" i="1" dirty="0" err="1">
                <a:cs typeface="Times New Roman" panose="02020603050405020304" pitchFamily="18" charset="0"/>
              </a:rPr>
              <a:t>i</a:t>
            </a:r>
            <a:r>
              <a:rPr lang="en-US" altLang="en-US" baseline="30000" dirty="0" err="1">
                <a:cs typeface="Times New Roman" panose="02020603050405020304" pitchFamily="18" charset="0"/>
              </a:rPr>
              <a:t>th</a:t>
            </a:r>
            <a:r>
              <a:rPr lang="en-US" altLang="en-US" dirty="0">
                <a:cs typeface="Times New Roman" panose="02020603050405020304" pitchFamily="18" charset="0"/>
              </a:rPr>
              <a:t> agent and </a:t>
            </a:r>
            <a:r>
              <a:rPr lang="en-US" altLang="en-US" i="1" dirty="0">
                <a:cs typeface="Times New Roman" panose="02020603050405020304" pitchFamily="18" charset="0"/>
              </a:rPr>
              <a:t>n </a:t>
            </a:r>
            <a:r>
              <a:rPr lang="en-US" altLang="en-US" dirty="0">
                <a:cs typeface="Times New Roman" panose="02020603050405020304" pitchFamily="18" charset="0"/>
              </a:rPr>
              <a:t>is total population.  </a:t>
            </a:r>
            <a:endParaRPr lang="en-GB" altLang="en-US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/>
              <a:t> Measures of inequality range from the Gini coefficient and the Coefficient of variation to Theil entropy measure and the Palma ratio. 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Key also are measures to decompose the sources of income inequality.</a:t>
            </a:r>
          </a:p>
          <a:p>
            <a:pPr>
              <a:spcBef>
                <a:spcPts val="0"/>
              </a:spcBef>
            </a:pPr>
            <a:r>
              <a:rPr lang="en-US" dirty="0"/>
              <a:t>We need these tools to measure and understand the transmission from economic growth, to poverty and inequality outcomes.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B3B513E-500F-4493-8186-37D1AA3B5AC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776869" y="3429000"/>
          <a:ext cx="4104861" cy="976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64363600" imgH="10820400" progId="Equation.2">
                  <p:embed/>
                </p:oleObj>
              </mc:Choice>
              <mc:Fallback>
                <p:oleObj r:id="rId4" imgW="64363600" imgH="10820400" progId="Equation.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B3B513E-500F-4493-8186-37D1AA3B5A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869" y="3429000"/>
                        <a:ext cx="4104861" cy="9766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648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35FEC22-F2CA-4B67-92F5-CE125B505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862" y="1375794"/>
            <a:ext cx="5181600" cy="5088835"/>
          </a:xfrm>
        </p:spPr>
        <p:txBody>
          <a:bodyPr>
            <a:normAutofit fontScale="92500"/>
          </a:bodyPr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The GIC is a powerful visual aid in showing the distribution of the benefits of economic growth.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Specifically, the functional form of the GIC curve, is represented as (Ravallion,2004):</a:t>
            </a:r>
          </a:p>
          <a:p>
            <a:pPr marL="0" lv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/>
          </a:p>
          <a:p>
            <a:pPr marL="0" lv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Where the growth rate g of each percentile p in the distribution is traced out across the variable under consideration, y.</a:t>
            </a:r>
            <a:endParaRPr kumimoji="0" lang="en-GB" alt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08807E6A-0F44-4133-AEEC-AFF6E4BB03B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42540" y="3429000"/>
          <a:ext cx="3342712" cy="838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2006600" imgH="393700" progId="Equation.DSMT4">
                  <p:embed/>
                </p:oleObj>
              </mc:Choice>
              <mc:Fallback>
                <p:oleObj r:id="rId3" imgW="2006600" imgH="3937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08807E6A-0F44-4133-AEEC-AFF6E4BB03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2540" y="3429000"/>
                        <a:ext cx="3342712" cy="8388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EFB90DA-2B42-40F5-AA06-7C18F3983BAB}"/>
              </a:ext>
            </a:extLst>
          </p:cNvPr>
          <p:cNvSpPr txBox="1"/>
          <p:nvPr/>
        </p:nvSpPr>
        <p:spPr>
          <a:xfrm>
            <a:off x="5486404" y="2818662"/>
            <a:ext cx="979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/>
              <a:t>Annual Growth in Income per person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E5B9E9-C2FB-4C92-A314-0316C779CE1D}"/>
              </a:ext>
            </a:extLst>
          </p:cNvPr>
          <p:cNvSpPr txBox="1"/>
          <p:nvPr/>
        </p:nvSpPr>
        <p:spPr>
          <a:xfrm>
            <a:off x="6403511" y="1880337"/>
            <a:ext cx="2827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Pro-Poor Growth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9ED5C2-F128-4862-8580-76F96538B4F2}"/>
              </a:ext>
            </a:extLst>
          </p:cNvPr>
          <p:cNvSpPr txBox="1"/>
          <p:nvPr/>
        </p:nvSpPr>
        <p:spPr>
          <a:xfrm>
            <a:off x="9633789" y="1889064"/>
            <a:ext cx="2919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Anti-Poor Growth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DA2AAC-2F77-47AE-881D-4F28E56E83D4}"/>
              </a:ext>
            </a:extLst>
          </p:cNvPr>
          <p:cNvSpPr txBox="1"/>
          <p:nvPr/>
        </p:nvSpPr>
        <p:spPr>
          <a:xfrm>
            <a:off x="6466063" y="4621308"/>
            <a:ext cx="2609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Percentile of Population Ranked by Income per person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90BD454-18DB-4C51-9F39-02BA3D6D2F1F}"/>
              </a:ext>
            </a:extLst>
          </p:cNvPr>
          <p:cNvGrpSpPr/>
          <p:nvPr/>
        </p:nvGrpSpPr>
        <p:grpSpPr>
          <a:xfrm>
            <a:off x="6348614" y="1242145"/>
            <a:ext cx="3898377" cy="3473660"/>
            <a:chOff x="1442906" y="-424428"/>
            <a:chExt cx="3898377" cy="347366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C4EA63C-2F08-43E6-96DD-5F49CDAA609C}"/>
                </a:ext>
              </a:extLst>
            </p:cNvPr>
            <p:cNvCxnSpPr/>
            <p:nvPr/>
          </p:nvCxnSpPr>
          <p:spPr>
            <a:xfrm flipV="1">
              <a:off x="1568741" y="889232"/>
              <a:ext cx="0" cy="216000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09662E2-EE34-44BE-A530-AAE3FB0D2707}"/>
                </a:ext>
              </a:extLst>
            </p:cNvPr>
            <p:cNvCxnSpPr/>
            <p:nvPr/>
          </p:nvCxnSpPr>
          <p:spPr>
            <a:xfrm>
              <a:off x="1442906" y="2910980"/>
              <a:ext cx="2160000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A976091A-C80F-4DA5-BDC0-4970D7677899}"/>
                </a:ext>
              </a:extLst>
            </p:cNvPr>
            <p:cNvSpPr/>
            <p:nvPr/>
          </p:nvSpPr>
          <p:spPr>
            <a:xfrm rot="11055300">
              <a:off x="1740423" y="-424428"/>
              <a:ext cx="3600860" cy="3153034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9C289D2-F1E5-4EA4-8D30-86ADB5AFBF41}"/>
              </a:ext>
            </a:extLst>
          </p:cNvPr>
          <p:cNvCxnSpPr>
            <a:cxnSpLocks/>
          </p:cNvCxnSpPr>
          <p:nvPr/>
        </p:nvCxnSpPr>
        <p:spPr>
          <a:xfrm flipV="1">
            <a:off x="9633789" y="2555805"/>
            <a:ext cx="0" cy="21600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AA3639-36E0-4B42-8093-F37F640587BC}"/>
              </a:ext>
            </a:extLst>
          </p:cNvPr>
          <p:cNvCxnSpPr>
            <a:cxnSpLocks/>
          </p:cNvCxnSpPr>
          <p:nvPr/>
        </p:nvCxnSpPr>
        <p:spPr>
          <a:xfrm>
            <a:off x="9507954" y="4577553"/>
            <a:ext cx="216000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>
            <a:extLst>
              <a:ext uri="{FF2B5EF4-FFF2-40B4-BE49-F238E27FC236}">
                <a16:creationId xmlns:a16="http://schemas.microsoft.com/office/drawing/2014/main" id="{ADE2675C-033E-4C8E-98BF-1AA58490B0DA}"/>
              </a:ext>
            </a:extLst>
          </p:cNvPr>
          <p:cNvSpPr/>
          <p:nvPr/>
        </p:nvSpPr>
        <p:spPr>
          <a:xfrm rot="5655300">
            <a:off x="8161768" y="979289"/>
            <a:ext cx="3600860" cy="3153034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E8AC5F-F14A-45CD-BD37-875F27DB457C}"/>
              </a:ext>
            </a:extLst>
          </p:cNvPr>
          <p:cNvSpPr txBox="1"/>
          <p:nvPr/>
        </p:nvSpPr>
        <p:spPr>
          <a:xfrm>
            <a:off x="9637888" y="4621308"/>
            <a:ext cx="2609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Percentile of Population Ranked by Income per person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AC8616-3F86-48BE-BDDD-8FA46D5F49FB}"/>
              </a:ext>
            </a:extLst>
          </p:cNvPr>
          <p:cNvSpPr txBox="1"/>
          <p:nvPr/>
        </p:nvSpPr>
        <p:spPr>
          <a:xfrm>
            <a:off x="8658232" y="2772070"/>
            <a:ext cx="979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/>
              <a:t>Annual Growth in Income per person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4A7BEAE7-AF3B-42A4-9327-6737A443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25128" cy="1188720"/>
          </a:xfrm>
          <a:solidFill>
            <a:srgbClr val="00206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600" cap="none" dirty="0">
                <a:solidFill>
                  <a:schemeClr val="bg1"/>
                </a:solidFill>
              </a:rPr>
              <a:t>The Growth Incidence Curve </a:t>
            </a:r>
          </a:p>
        </p:txBody>
      </p:sp>
    </p:spTree>
    <p:extLst>
      <p:ext uri="{BB962C8B-B14F-4D97-AF65-F5344CB8AC3E}">
        <p14:creationId xmlns:p14="http://schemas.microsoft.com/office/powerpoint/2010/main" val="199120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25128" cy="1188720"/>
          </a:xfrm>
          <a:solidFill>
            <a:srgbClr val="00206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600" cap="none" dirty="0">
                <a:solidFill>
                  <a:schemeClr val="bg1"/>
                </a:solidFill>
              </a:rPr>
              <a:t>Poverty and Inequality Outcome</a:t>
            </a:r>
            <a:br>
              <a:rPr lang="en-US" sz="3600" cap="none" dirty="0">
                <a:solidFill>
                  <a:schemeClr val="bg1"/>
                </a:solidFill>
              </a:rPr>
            </a:br>
            <a:r>
              <a:rPr lang="en-US" sz="3600" cap="none" dirty="0">
                <a:solidFill>
                  <a:schemeClr val="bg1"/>
                </a:solidFill>
              </a:rPr>
              <a:t>in South Africa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329231-4EC5-4597-BF4A-A92698C93D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128" y="0"/>
            <a:ext cx="3166872" cy="1396113"/>
          </a:xfrm>
          <a:prstGeom prst="rect">
            <a:avLst/>
          </a:prstGeom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F72646FE-9372-46EE-8414-51E843861AA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25185" y="1457877"/>
          <a:ext cx="10515600" cy="4942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48090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Tranformative Nature and Role of Science in Society Full</Template>
  <TotalTime>19</TotalTime>
  <Words>2291</Words>
  <Application>Microsoft Office PowerPoint</Application>
  <PresentationFormat>Breedbeeld</PresentationFormat>
  <Paragraphs>361</Paragraphs>
  <Slides>29</Slides>
  <Notes>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29</vt:i4>
      </vt:variant>
    </vt:vector>
  </HeadingPairs>
  <TitlesOfParts>
    <vt:vector size="43" baseType="lpstr">
      <vt:lpstr>MS Mincho</vt:lpstr>
      <vt:lpstr>宋体</vt:lpstr>
      <vt:lpstr>Arial</vt:lpstr>
      <vt:lpstr>Calibri</vt:lpstr>
      <vt:lpstr>Calibri Light</vt:lpstr>
      <vt:lpstr>Garamond</vt:lpstr>
      <vt:lpstr>Gill Sans MT</vt:lpstr>
      <vt:lpstr>Impact</vt:lpstr>
      <vt:lpstr>Symbol</vt:lpstr>
      <vt:lpstr>Times New Roman</vt:lpstr>
      <vt:lpstr>Wingdings</vt:lpstr>
      <vt:lpstr>Kantoorthema</vt:lpstr>
      <vt:lpstr>Equation.2</vt:lpstr>
      <vt:lpstr>Equation.DSMT4</vt:lpstr>
      <vt:lpstr>PowerPoint-presentatie</vt:lpstr>
      <vt:lpstr>PowerPoint-presentatie</vt:lpstr>
      <vt:lpstr>PowerPoint-presentatie</vt:lpstr>
      <vt:lpstr>Enhancing Inclusive Economic Growth:  How Can Science Be Utilised for all of Society to Close Existing Inequality Gaps?</vt:lpstr>
      <vt:lpstr>Outline</vt:lpstr>
      <vt:lpstr>Inclusive Economic Growth:  A Simple Mental Model</vt:lpstr>
      <vt:lpstr>Measures of Poverty and Inequality</vt:lpstr>
      <vt:lpstr>The Growth Incidence Curve </vt:lpstr>
      <vt:lpstr>Poverty and Inequality Outcome in South Africa</vt:lpstr>
      <vt:lpstr>Second-Order Outcomes: Unequal Growth</vt:lpstr>
      <vt:lpstr>The Rise of the Missing Middle: A New Form of Exclusion</vt:lpstr>
      <vt:lpstr>Using Research for Policy Impact:  The Covid-19 SRD Grant</vt:lpstr>
      <vt:lpstr>The Next Research-Policy Frontier:  Inequality and Joblessness</vt:lpstr>
      <vt:lpstr>POST-SCRIPT:  A University Of Cape Town-Cornell University Innovation: Minimum Wage Violation And Partial Compliance</vt:lpstr>
      <vt:lpstr>PowerPoint-presentatie</vt:lpstr>
      <vt:lpstr>AESIS 2021 Virtual Conference</vt:lpstr>
      <vt:lpstr>Agendas guiding Africa’s aspirations for ST&amp;I-driven transformation</vt:lpstr>
      <vt:lpstr>2019 White Paper on Science, Technology and Innovation,  South Africa</vt:lpstr>
      <vt:lpstr>Ongoing “tensions” in (South) African research</vt:lpstr>
      <vt:lpstr>This book takes a critical view on conceptual  issues and practical problems that inevitably  emerge when ‘excellence’ is at the centre of  science systems.</vt:lpstr>
      <vt:lpstr>Excellence in the process and excellence in the outputs</vt:lpstr>
      <vt:lpstr>“Engaged excellence”</vt:lpstr>
      <vt:lpstr>The Sabato Triangle (1968): describes a structural bond between  scientific knowledge and development</vt:lpstr>
      <vt:lpstr>Research systems in developing countries tend to be come  connected to international research systems than to their  domestic realities</vt:lpstr>
      <vt:lpstr>Embedding impact into the research process</vt:lpstr>
      <vt:lpstr>Indicators perceived as overlooked in mainstream research  evaluation</vt:lpstr>
      <vt:lpstr>Revisiting modalities of research evaluation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Youssef Ramadan</dc:creator>
  <cp:lastModifiedBy>Youssef Ramadan</cp:lastModifiedBy>
  <cp:revision>3</cp:revision>
  <dcterms:created xsi:type="dcterms:W3CDTF">2021-06-29T08:13:34Z</dcterms:created>
  <dcterms:modified xsi:type="dcterms:W3CDTF">2021-06-29T11:06:07Z</dcterms:modified>
</cp:coreProperties>
</file>